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1"/>
  </p:sldMasterIdLst>
  <p:notesMasterIdLst>
    <p:notesMasterId r:id="rId36"/>
  </p:notesMasterIdLst>
  <p:sldIdLst>
    <p:sldId id="256" r:id="rId2"/>
    <p:sldId id="258" r:id="rId3"/>
    <p:sldId id="285" r:id="rId4"/>
    <p:sldId id="296" r:id="rId5"/>
    <p:sldId id="297" r:id="rId6"/>
    <p:sldId id="257" r:id="rId7"/>
    <p:sldId id="293" r:id="rId8"/>
    <p:sldId id="321" r:id="rId9"/>
    <p:sldId id="299" r:id="rId10"/>
    <p:sldId id="287" r:id="rId11"/>
    <p:sldId id="300" r:id="rId12"/>
    <p:sldId id="301" r:id="rId13"/>
    <p:sldId id="302" r:id="rId14"/>
    <p:sldId id="303" r:id="rId15"/>
    <p:sldId id="305" r:id="rId16"/>
    <p:sldId id="306" r:id="rId17"/>
    <p:sldId id="304" r:id="rId18"/>
    <p:sldId id="298" r:id="rId19"/>
    <p:sldId id="307" r:id="rId20"/>
    <p:sldId id="308" r:id="rId21"/>
    <p:sldId id="322" r:id="rId22"/>
    <p:sldId id="309" r:id="rId23"/>
    <p:sldId id="310" r:id="rId24"/>
    <p:sldId id="311" r:id="rId25"/>
    <p:sldId id="312" r:id="rId26"/>
    <p:sldId id="313" r:id="rId27"/>
    <p:sldId id="316" r:id="rId28"/>
    <p:sldId id="317" r:id="rId29"/>
    <p:sldId id="318" r:id="rId30"/>
    <p:sldId id="319" r:id="rId31"/>
    <p:sldId id="314" r:id="rId32"/>
    <p:sldId id="320" r:id="rId33"/>
    <p:sldId id="315" r:id="rId34"/>
    <p:sldId id="295" r:id="rId35"/>
  </p:sldIdLst>
  <p:sldSz cx="19010313" cy="10693400"/>
  <p:notesSz cx="7556500" cy="10693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 userDrawn="1">
          <p15:clr>
            <a:srgbClr val="A4A3A4"/>
          </p15:clr>
        </p15:guide>
        <p15:guide id="2" pos="11124" userDrawn="1">
          <p15:clr>
            <a:srgbClr val="A4A3A4"/>
          </p15:clr>
        </p15:guide>
        <p15:guide id="3" orient="horz" pos="6344" userDrawn="1">
          <p15:clr>
            <a:srgbClr val="A4A3A4"/>
          </p15:clr>
        </p15:guide>
        <p15:guide id="4" pos="6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00"/>
    <a:srgbClr val="009AD0"/>
    <a:srgbClr val="FFA100"/>
    <a:srgbClr val="E7A037"/>
    <a:srgbClr val="009EF3"/>
    <a:srgbClr val="E3B52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3458" autoAdjust="0"/>
  </p:normalViewPr>
  <p:slideViewPr>
    <p:cSldViewPr>
      <p:cViewPr varScale="1">
        <p:scale>
          <a:sx n="34" d="100"/>
          <a:sy n="34" d="100"/>
        </p:scale>
        <p:origin x="1422" y="60"/>
      </p:cViewPr>
      <p:guideLst>
        <p:guide orient="horz" pos="344"/>
        <p:guide pos="11124"/>
        <p:guide orient="horz" pos="6344"/>
        <p:guide pos="612"/>
      </p:guideLst>
    </p:cSldViewPr>
  </p:slideViewPr>
  <p:notesTextViewPr>
    <p:cViewPr>
      <p:scale>
        <a:sx n="100" d="100"/>
        <a:sy n="100" d="100"/>
      </p:scale>
      <p:origin x="0" y="0"/>
    </p:cViewPr>
  </p:notesTextViewPr>
  <p:notesViewPr>
    <p:cSldViewPr>
      <p:cViewPr varScale="1">
        <p:scale>
          <a:sx n="47" d="100"/>
          <a:sy n="47" d="100"/>
        </p:scale>
        <p:origin x="2934"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A2BF3456-A29E-41FE-BFB7-B24F24BEE47B}" type="datetimeFigureOut">
              <a:rPr lang="cs-CZ" smtClean="0"/>
              <a:t>27.04.2024</a:t>
            </a:fld>
            <a:endParaRPr lang="cs-CZ"/>
          </a:p>
        </p:txBody>
      </p:sp>
      <p:sp>
        <p:nvSpPr>
          <p:cNvPr id="4" name="Slide Image Placeholder 3"/>
          <p:cNvSpPr>
            <a:spLocks noGrp="1" noRot="1" noChangeAspect="1"/>
          </p:cNvSpPr>
          <p:nvPr>
            <p:ph type="sldImg" idx="2"/>
          </p:nvPr>
        </p:nvSpPr>
        <p:spPr>
          <a:xfrm>
            <a:off x="571500" y="1336675"/>
            <a:ext cx="6413500" cy="360838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DD95B543-0236-4AEE-9F15-C7CF1150485F}" type="slidenum">
              <a:rPr lang="cs-CZ" smtClean="0"/>
              <a:t>‹#›</a:t>
            </a:fld>
            <a:endParaRPr lang="cs-CZ"/>
          </a:p>
        </p:txBody>
      </p:sp>
    </p:spTree>
    <p:extLst>
      <p:ext uri="{BB962C8B-B14F-4D97-AF65-F5344CB8AC3E}">
        <p14:creationId xmlns:p14="http://schemas.microsoft.com/office/powerpoint/2010/main" val="522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isabilityphilanthropy.org/resource/disability-history-an-introduc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ictionary.com/browse/cooperatio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DD95B543-0236-4AEE-9F15-C7CF1150485F}" type="slidenum">
              <a:rPr lang="cs-CZ" smtClean="0"/>
              <a:t>1</a:t>
            </a:fld>
            <a:endParaRPr lang="cs-CZ"/>
          </a:p>
        </p:txBody>
      </p:sp>
    </p:spTree>
    <p:extLst>
      <p:ext uri="{BB962C8B-B14F-4D97-AF65-F5344CB8AC3E}">
        <p14:creationId xmlns:p14="http://schemas.microsoft.com/office/powerpoint/2010/main" val="440733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5B543-0236-4AEE-9F15-C7CF1150485F}" type="slidenum">
              <a:rPr lang="cs-CZ" smtClean="0"/>
              <a:t>10</a:t>
            </a:fld>
            <a:endParaRPr lang="cs-CZ"/>
          </a:p>
        </p:txBody>
      </p:sp>
    </p:spTree>
    <p:extLst>
      <p:ext uri="{BB962C8B-B14F-4D97-AF65-F5344CB8AC3E}">
        <p14:creationId xmlns:p14="http://schemas.microsoft.com/office/powerpoint/2010/main" val="39034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5B543-0236-4AEE-9F15-C7CF1150485F}" type="slidenum">
              <a:rPr lang="cs-CZ" smtClean="0"/>
              <a:t>11</a:t>
            </a:fld>
            <a:endParaRPr lang="cs-CZ"/>
          </a:p>
        </p:txBody>
      </p:sp>
    </p:spTree>
    <p:extLst>
      <p:ext uri="{BB962C8B-B14F-4D97-AF65-F5344CB8AC3E}">
        <p14:creationId xmlns:p14="http://schemas.microsoft.com/office/powerpoint/2010/main" val="86948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Maybe show last 5 minutes of this video?</a:t>
            </a:r>
          </a:p>
          <a:p>
            <a:endParaRPr lang="en-US" dirty="0">
              <a:hlinkClick r:id="rId3"/>
            </a:endParaRPr>
          </a:p>
          <a:p>
            <a:r>
              <a:rPr lang="en-US" dirty="0">
                <a:hlinkClick r:id="rId3"/>
              </a:rPr>
              <a:t>Disability History: An Introduction - Disability &amp; Philanthropy Forum (disabilityphilanthropy.org)</a:t>
            </a:r>
            <a:endParaRPr lang="en-US" dirty="0"/>
          </a:p>
        </p:txBody>
      </p:sp>
      <p:sp>
        <p:nvSpPr>
          <p:cNvPr id="4" name="Slide Number Placeholder 3"/>
          <p:cNvSpPr>
            <a:spLocks noGrp="1"/>
          </p:cNvSpPr>
          <p:nvPr>
            <p:ph type="sldNum" sz="quarter" idx="10"/>
          </p:nvPr>
        </p:nvSpPr>
        <p:spPr/>
        <p:txBody>
          <a:bodyPr/>
          <a:lstStyle/>
          <a:p>
            <a:fld id="{DD95B543-0236-4AEE-9F15-C7CF1150485F}" type="slidenum">
              <a:rPr lang="cs-CZ" smtClean="0"/>
              <a:t>12</a:t>
            </a:fld>
            <a:endParaRPr lang="cs-CZ"/>
          </a:p>
        </p:txBody>
      </p:sp>
    </p:spTree>
    <p:extLst>
      <p:ext uri="{BB962C8B-B14F-4D97-AF65-F5344CB8AC3E}">
        <p14:creationId xmlns:p14="http://schemas.microsoft.com/office/powerpoint/2010/main" val="400345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Public schools and healthcare are the two biggest systems that most of us will deal with. We can either be passive by-standers or active participants as we deal with these systems.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Having the right mindset makes the biggest difference. You can choose to view yourself as a person who has some power and should be respected.</a:t>
            </a:r>
          </a:p>
          <a:p>
            <a:pPr marL="0" lvl="0" indent="0" algn="l" rtl="0">
              <a:lnSpc>
                <a:spcPct val="100000"/>
              </a:lnSpc>
              <a:spcBef>
                <a:spcPts val="0"/>
              </a:spcBef>
              <a:spcAft>
                <a:spcPts val="0"/>
              </a:spcAft>
              <a:buSzPts val="1400"/>
              <a:buNone/>
            </a:pPr>
            <a:r>
              <a:rPr lang="en-US" dirty="0"/>
              <a:t>We are not saying that you should run the world.</a:t>
            </a:r>
          </a:p>
          <a:p>
            <a:pPr marL="0" lvl="0" indent="0" algn="l" rtl="0">
              <a:lnSpc>
                <a:spcPct val="100000"/>
              </a:lnSpc>
              <a:spcBef>
                <a:spcPts val="0"/>
              </a:spcBef>
              <a:spcAft>
                <a:spcPts val="0"/>
              </a:spcAft>
              <a:buSzPts val="1400"/>
              <a:buNone/>
            </a:pPr>
            <a:r>
              <a:rPr lang="en-US" dirty="0"/>
              <a:t>We ARE going to talk about some basic skills that can be helpful, regardless or which system you are working with.</a:t>
            </a:r>
          </a:p>
          <a:p>
            <a:endParaRPr lang="en-US" dirty="0"/>
          </a:p>
        </p:txBody>
      </p:sp>
      <p:sp>
        <p:nvSpPr>
          <p:cNvPr id="4" name="Slide Number Placeholder 3"/>
          <p:cNvSpPr>
            <a:spLocks noGrp="1"/>
          </p:cNvSpPr>
          <p:nvPr>
            <p:ph type="sldNum" sz="quarter" idx="10"/>
          </p:nvPr>
        </p:nvSpPr>
        <p:spPr/>
        <p:txBody>
          <a:bodyPr/>
          <a:lstStyle/>
          <a:p>
            <a:fld id="{DD95B543-0236-4AEE-9F15-C7CF1150485F}" type="slidenum">
              <a:rPr lang="cs-CZ" smtClean="0"/>
              <a:t>13</a:t>
            </a:fld>
            <a:endParaRPr lang="cs-CZ"/>
          </a:p>
        </p:txBody>
      </p:sp>
    </p:spTree>
    <p:extLst>
      <p:ext uri="{BB962C8B-B14F-4D97-AF65-F5344CB8AC3E}">
        <p14:creationId xmlns:p14="http://schemas.microsoft.com/office/powerpoint/2010/main" val="204339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They say that knowledge is power. Do you believe that? Why?</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No matter which system you are dealing with, people with more information have the best chance of having things go the way that they want.</a:t>
            </a:r>
          </a:p>
          <a:p>
            <a:pPr marL="0" marR="0" lvl="0" indent="0" algn="l" rtl="0">
              <a:lnSpc>
                <a:spcPct val="100000"/>
              </a:lnSpc>
              <a:spcBef>
                <a:spcPts val="0"/>
              </a:spcBef>
              <a:spcAft>
                <a:spcPts val="0"/>
              </a:spcAft>
              <a:buClr>
                <a:schemeClr val="dk1"/>
              </a:buClr>
              <a:buSzPts val="1200"/>
              <a:buFont typeface="Calibri"/>
              <a:buNone/>
            </a:pPr>
            <a:r>
              <a:rPr lang="en-US" dirty="0"/>
              <a:t>It’s hard to be an effective advocate if you don’t know what’s going on. </a:t>
            </a:r>
          </a:p>
          <a:p>
            <a:pPr marL="0" marR="0" lvl="0" indent="0" algn="l" rtl="0">
              <a:lnSpc>
                <a:spcPct val="100000"/>
              </a:lnSpc>
              <a:spcBef>
                <a:spcPts val="0"/>
              </a:spcBef>
              <a:spcAft>
                <a:spcPts val="0"/>
              </a:spcAft>
              <a:buClr>
                <a:schemeClr val="dk1"/>
              </a:buClr>
              <a:buSzPts val="1200"/>
              <a:buFont typeface="Calibri"/>
              <a:buNone/>
            </a:pPr>
            <a:r>
              <a:rPr lang="en-US" dirty="0"/>
              <a:t>The first advocacy skill we are going to mention is to increase your knowledge.</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Knowing how to find the information that you need is an extremely important advocacy skill</a:t>
            </a:r>
          </a:p>
          <a:p>
            <a:pPr marL="0" marR="0" lvl="0" indent="0" algn="l" rtl="0">
              <a:lnSpc>
                <a:spcPct val="100000"/>
              </a:lnSpc>
              <a:spcBef>
                <a:spcPts val="0"/>
              </a:spcBef>
              <a:spcAft>
                <a:spcPts val="0"/>
              </a:spcAft>
              <a:buClr>
                <a:schemeClr val="dk1"/>
              </a:buClr>
              <a:buSzPts val="1200"/>
              <a:buFont typeface="Calibri"/>
              <a:buNone/>
            </a:pPr>
            <a:endParaRPr kumimoji="0" lang="en-US"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None/>
            </a:pPr>
            <a:r>
              <a:rPr lang="en-US" dirty="0"/>
              <a:t>To be effective, you need some information the system that you are dealing with. We will use the public school system as an example because almost everyone has had some experience with it.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There’s a lot to learn about how public schools work at the level of the school building, the school district, and even the state.  We encourage everybody to learn who does what in your school.  It may also be important to know who has </a:t>
            </a:r>
            <a:r>
              <a:rPr lang="en-US" b="0" dirty="0"/>
              <a:t>the</a:t>
            </a:r>
            <a:r>
              <a:rPr lang="en-US" b="1" dirty="0"/>
              <a:t> </a:t>
            </a:r>
            <a:r>
              <a:rPr lang="en-US" b="1" i="1" dirty="0"/>
              <a:t>power</a:t>
            </a:r>
            <a:r>
              <a:rPr lang="en-US" b="1" dirty="0"/>
              <a:t> </a:t>
            </a:r>
            <a:r>
              <a:rPr lang="en-US" dirty="0"/>
              <a:t>to make which decisions. Then depending on what’s going on, you might need to look beyond the school building to get the information or result that you are looking for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Even when kids have disabilities, not everything that comes up is a special education issue.  Some decisions can </a:t>
            </a:r>
            <a:r>
              <a:rPr lang="en-US" i="1" dirty="0"/>
              <a:t>only</a:t>
            </a:r>
            <a:r>
              <a:rPr lang="en-US" dirty="0"/>
              <a:t> be made by an IEP team. However, there are many other decisions, requirements and processes that IEP teams have no control over.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Don’t be afraid to ask questions!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dirty="0"/>
              <a:t>Quiz:</a:t>
            </a:r>
            <a:r>
              <a:rPr lang="en-US" dirty="0"/>
              <a:t> (For webinars, answers can be submitted in the chat. Do as a whole-group activity for an in-person workshop.  Maybe have folks write down answers independently before calling on volunteers to share their responses. The presenter should make sure that the group gets the correct information.)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 Who’s in charge of deciding if kids move to the next grade?  (Principal)</a:t>
            </a:r>
          </a:p>
          <a:p>
            <a:pPr marL="0" lvl="0" indent="0" algn="l" rtl="0">
              <a:lnSpc>
                <a:spcPct val="100000"/>
              </a:lnSpc>
              <a:spcBef>
                <a:spcPts val="0"/>
              </a:spcBef>
              <a:spcAft>
                <a:spcPts val="0"/>
              </a:spcAft>
              <a:buSzPts val="1400"/>
              <a:buNone/>
            </a:pPr>
            <a:r>
              <a:rPr lang="en-US" dirty="0"/>
              <a:t> Which grade level must give a reading test under </a:t>
            </a:r>
            <a:r>
              <a:rPr lang="en-US" b="1" i="1" dirty="0"/>
              <a:t>state </a:t>
            </a:r>
            <a:r>
              <a:rPr lang="en-US" dirty="0"/>
              <a:t>law?  (3</a:t>
            </a:r>
            <a:r>
              <a:rPr lang="en-US" baseline="30000" dirty="0"/>
              <a:t>rd</a:t>
            </a:r>
            <a:r>
              <a:rPr lang="en-US" dirty="0"/>
              <a:t>)</a:t>
            </a:r>
          </a:p>
          <a:p>
            <a:pPr marL="0" lvl="0" indent="0" algn="l" rtl="0">
              <a:lnSpc>
                <a:spcPct val="100000"/>
              </a:lnSpc>
              <a:spcBef>
                <a:spcPts val="0"/>
              </a:spcBef>
              <a:spcAft>
                <a:spcPts val="0"/>
              </a:spcAft>
              <a:buSzPts val="1400"/>
              <a:buNone/>
            </a:pPr>
            <a:r>
              <a:rPr lang="en-US" dirty="0"/>
              <a:t> Where can you learn about your school’s bullying policy? (Parent-Student Handbook or School Board policy)</a:t>
            </a:r>
          </a:p>
          <a:p>
            <a:pPr marL="0" marR="0" lvl="0" indent="0" algn="l" rtl="0">
              <a:lnSpc>
                <a:spcPct val="100000"/>
              </a:lnSpc>
              <a:spcBef>
                <a:spcPts val="0"/>
              </a:spcBef>
              <a:spcAft>
                <a:spcPts val="0"/>
              </a:spcAft>
              <a:buClr>
                <a:schemeClr val="dk1"/>
              </a:buClr>
              <a:buSzPts val="1200"/>
              <a:buFont typeface="Calibri"/>
              <a:buNone/>
            </a:pPr>
            <a:endParaRPr kumimoji="0" lang="en-US"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4175344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11125" lvl="0" indent="-111125" algn="l" rtl="0">
              <a:lnSpc>
                <a:spcPct val="120000"/>
              </a:lnSpc>
              <a:spcBef>
                <a:spcPts val="0"/>
              </a:spcBef>
              <a:spcAft>
                <a:spcPts val="0"/>
              </a:spcAft>
              <a:buClr>
                <a:schemeClr val="dk1"/>
              </a:buClr>
              <a:buSzPts val="1800"/>
              <a:buChar char="•"/>
            </a:pPr>
            <a:r>
              <a:rPr lang="en-US" sz="1100" dirty="0">
                <a:latin typeface="Arial"/>
                <a:ea typeface="Arial"/>
                <a:cs typeface="Arial"/>
                <a:sym typeface="Arial"/>
              </a:rPr>
              <a:t> </a:t>
            </a:r>
            <a:r>
              <a:rPr lang="en-US" sz="1200" dirty="0">
                <a:latin typeface="Arial"/>
                <a:ea typeface="Arial"/>
                <a:cs typeface="Arial"/>
                <a:sym typeface="Arial"/>
              </a:rPr>
              <a:t>Learn about the disability</a:t>
            </a:r>
          </a:p>
          <a:p>
            <a:pPr marL="111125" lvl="0" indent="-123825" algn="l" rtl="0">
              <a:lnSpc>
                <a:spcPct val="120000"/>
              </a:lnSpc>
              <a:spcBef>
                <a:spcPts val="1000"/>
              </a:spcBef>
              <a:spcAft>
                <a:spcPts val="0"/>
              </a:spcAft>
              <a:buClr>
                <a:schemeClr val="dk1"/>
              </a:buClr>
              <a:buSzPts val="2000"/>
              <a:buChar char="•"/>
            </a:pPr>
            <a:r>
              <a:rPr lang="en-US" sz="1200" dirty="0">
                <a:latin typeface="Arial"/>
                <a:ea typeface="Arial"/>
                <a:cs typeface="Arial"/>
                <a:sym typeface="Arial"/>
              </a:rPr>
              <a:t> How does YOUR child’s disability look?</a:t>
            </a:r>
          </a:p>
          <a:p>
            <a:pPr marL="111125" lvl="0" indent="-123825" algn="l" rtl="0">
              <a:lnSpc>
                <a:spcPct val="120000"/>
              </a:lnSpc>
              <a:spcBef>
                <a:spcPts val="1000"/>
              </a:spcBef>
              <a:spcAft>
                <a:spcPts val="0"/>
              </a:spcAft>
              <a:buClr>
                <a:schemeClr val="dk1"/>
              </a:buClr>
              <a:buSzPts val="2000"/>
              <a:buChar char="•"/>
            </a:pPr>
            <a:r>
              <a:rPr lang="en-US" sz="1200" dirty="0">
                <a:latin typeface="Arial"/>
                <a:ea typeface="Arial"/>
                <a:cs typeface="Arial"/>
                <a:sym typeface="Arial"/>
              </a:rPr>
              <a:t> How does the disability affect their communication, learning and participation?</a:t>
            </a:r>
          </a:p>
          <a:p>
            <a:pPr marL="111125" lvl="0" indent="-123825" algn="l" rtl="0">
              <a:lnSpc>
                <a:spcPct val="120000"/>
              </a:lnSpc>
              <a:spcBef>
                <a:spcPts val="1000"/>
              </a:spcBef>
              <a:spcAft>
                <a:spcPts val="0"/>
              </a:spcAft>
              <a:buClr>
                <a:schemeClr val="dk1"/>
              </a:buClr>
              <a:buSzPts val="2000"/>
              <a:buChar char="•"/>
            </a:pPr>
            <a:r>
              <a:rPr lang="en-US" sz="1200" dirty="0">
                <a:latin typeface="Arial"/>
                <a:ea typeface="Arial"/>
                <a:cs typeface="Arial"/>
                <a:sym typeface="Arial"/>
              </a:rPr>
              <a:t> Learn to describe your child’s strengths and needs.</a:t>
            </a:r>
          </a:p>
          <a:p>
            <a:pPr marL="111125" lvl="0" indent="-123825" algn="l" rtl="0">
              <a:lnSpc>
                <a:spcPct val="120000"/>
              </a:lnSpc>
              <a:spcBef>
                <a:spcPts val="1000"/>
              </a:spcBef>
              <a:spcAft>
                <a:spcPts val="0"/>
              </a:spcAft>
              <a:buSzPts val="2000"/>
              <a:buChar char="•"/>
            </a:pPr>
            <a:r>
              <a:rPr lang="en-US" sz="1200" dirty="0">
                <a:latin typeface="Arial"/>
                <a:ea typeface="Arial"/>
                <a:cs typeface="Arial"/>
                <a:sym typeface="Arial"/>
              </a:rPr>
              <a:t> Write down observations</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r>
              <a:rPr lang="en-US" dirty="0"/>
              <a:t>We talk with a lot of parents who truly are experts in their child’s disability, but they didn’t start out that way!  If you need to learn more, you might start with your doctor or look online for reliable sources, typically ending in </a:t>
            </a:r>
            <a:r>
              <a:rPr lang="en-US" dirty="0" err="1"/>
              <a:t>edu</a:t>
            </a:r>
            <a:r>
              <a:rPr lang="en-US" dirty="0"/>
              <a:t> or org.  ECAC can help you find more information too.</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r>
              <a:rPr lang="en-US" dirty="0"/>
              <a:t>When you’re talking with people at school, it’s important to be able to describe how your child’s disability affects them at school—both their learning and their ability to participate, get along with other kids—think broadly!   If you are talking with someone else about your child or young adult, you may want to tailor the information to include what is important to know in that setting. For example, there may be things important for folks to know in an overnight camp setting, that a tutor or job coach doesn’t need to know.</a:t>
            </a:r>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778041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Ongoing communication with ALL adults interacting with your child is important.  This is one way we’ve developed for parents to share what they know.  We believe this matters, and we’ve heard from many educators who agree.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You can use this the way it is here, or adapt it.  Either way, it may help you describe you family and culture, think through your child’s strengths and challenges, and most importantly, share what you know about your child.</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535" name="Google Shape;53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a:p>
        </p:txBody>
      </p:sp>
    </p:spTree>
    <p:extLst>
      <p:ext uri="{BB962C8B-B14F-4D97-AF65-F5344CB8AC3E}">
        <p14:creationId xmlns:p14="http://schemas.microsoft.com/office/powerpoint/2010/main" val="728393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a:solidFill>
                  <a:schemeClr val="dk2"/>
                </a:solidFill>
                <a:latin typeface="Century Gothic"/>
                <a:ea typeface="Century Gothic"/>
                <a:cs typeface="Century Gothic"/>
                <a:sym typeface="Century Gothic"/>
              </a:rPr>
              <a:t>Communication and relationship building are the biggest keys to having successful team interactions., regardless of the setting  Remember, we are all human, we are simply not going to like every single person that is a part of our child’s team, but we do need to all have a mutual respect for each other. We should also start with the belief that everyone who chooses to do this work has good intentions and wants your child to be healthy and successful.</a:t>
            </a:r>
            <a:endParaRPr lang="en-US" dirty="0"/>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r>
              <a:rPr lang="en-US" dirty="0"/>
              <a:t>You’ll be more effective if you build positive relationships with the professionals in your child’s life.  </a:t>
            </a:r>
          </a:p>
          <a:p>
            <a:pPr marL="0" lvl="0" indent="0" algn="l" rtl="0">
              <a:lnSpc>
                <a:spcPct val="100000"/>
              </a:lnSpc>
              <a:spcBef>
                <a:spcPts val="0"/>
              </a:spcBef>
              <a:spcAft>
                <a:spcPts val="0"/>
              </a:spcAft>
              <a:buClr>
                <a:schemeClr val="dk1"/>
              </a:buClr>
              <a:buSzPts val="1400"/>
              <a:buFont typeface="Calibri"/>
              <a:buNone/>
            </a:pPr>
            <a:r>
              <a:rPr lang="en-US" dirty="0"/>
              <a:t>Try to remember—they are people too, and all relationships need attention! The last few years have been hard for a lot of people, and a kind word goes a long way.  It’s going to work best if you and the people who work with your child are a team. You can think of this as prevention, or relationship capital.   </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r>
              <a:rPr lang="en-US" dirty="0"/>
              <a:t>Find out how your child’s teacher and the school leadership communicate with parents, and let them know if this doesn’t work for you, so you can set up another form of communication. </a:t>
            </a:r>
          </a:p>
          <a:p>
            <a:pPr marL="0" lvl="0" indent="0" algn="l" rtl="0">
              <a:lnSpc>
                <a:spcPct val="100000"/>
              </a:lnSpc>
              <a:spcBef>
                <a:spcPts val="0"/>
              </a:spcBef>
              <a:spcAft>
                <a:spcPts val="0"/>
              </a:spcAft>
              <a:buClr>
                <a:schemeClr val="dk1"/>
              </a:buClr>
              <a:buSzPts val="1400"/>
              <a:buFont typeface="Calibri"/>
              <a:buNone/>
            </a:pPr>
            <a:endParaRPr lang="en-US" dirty="0"/>
          </a:p>
          <a:p>
            <a:pPr marL="0" lvl="0" indent="0" algn="l" rtl="0">
              <a:lnSpc>
                <a:spcPct val="100000"/>
              </a:lnSpc>
              <a:spcBef>
                <a:spcPts val="0"/>
              </a:spcBef>
              <a:spcAft>
                <a:spcPts val="0"/>
              </a:spcAft>
              <a:buClr>
                <a:schemeClr val="dk1"/>
              </a:buClr>
              <a:buSzPts val="1400"/>
              <a:buFont typeface="Calibri"/>
              <a:buNone/>
            </a:pPr>
            <a:r>
              <a:rPr lang="en-US" dirty="0"/>
              <a:t>Make sure the teacher knows how to reach you and when you’re available</a:t>
            </a:r>
          </a:p>
          <a:p>
            <a:pPr marL="0" lvl="0" indent="0" algn="l" rtl="0">
              <a:lnSpc>
                <a:spcPct val="100000"/>
              </a:lnSpc>
              <a:spcBef>
                <a:spcPts val="0"/>
              </a:spcBef>
              <a:spcAft>
                <a:spcPts val="0"/>
              </a:spcAft>
              <a:buClr>
                <a:schemeClr val="dk1"/>
              </a:buClr>
              <a:buSzPts val="1400"/>
              <a:buFont typeface="Calibri"/>
              <a:buNone/>
            </a:pPr>
            <a:endParaRPr lang="en-US" dirty="0"/>
          </a:p>
          <a:p>
            <a:endParaRPr lang="en-US" sz="1200" b="0" i="0" u="none" strike="noStrike" kern="1200" cap="none" dirty="0">
              <a:solidFill>
                <a:schemeClr val="tx1"/>
              </a:solidFill>
              <a:effectLst/>
              <a:latin typeface="Constantia"/>
              <a:ea typeface="Constantia"/>
              <a:cs typeface="Constantia"/>
              <a:sym typeface="Constantia"/>
            </a:endParaRPr>
          </a:p>
          <a:p>
            <a:r>
              <a:rPr lang="en-US" sz="1200" b="0" i="0" u="none" strike="noStrike" kern="1200" cap="none" dirty="0">
                <a:solidFill>
                  <a:schemeClr val="tx1"/>
                </a:solidFill>
                <a:effectLst/>
                <a:latin typeface="Constantia"/>
                <a:ea typeface="Constantia"/>
                <a:cs typeface="Constantia"/>
                <a:sym typeface="Constantia"/>
              </a:rPr>
              <a:t>Building a relationship through effective and open communication can be the core of a successful educational experience for children.</a:t>
            </a:r>
            <a:r>
              <a:rPr lang="en-US" sz="1200" b="0" i="0" u="none" strike="noStrike" kern="1200" cap="none" baseline="0" dirty="0">
                <a:solidFill>
                  <a:schemeClr val="tx1"/>
                </a:solidFill>
                <a:effectLst/>
                <a:latin typeface="Constantia"/>
                <a:ea typeface="Constantia"/>
                <a:cs typeface="Constantia"/>
                <a:sym typeface="Constantia"/>
              </a:rPr>
              <a:t> </a:t>
            </a:r>
            <a:r>
              <a:rPr lang="en-US" sz="1200" b="0" i="0" u="none" strike="noStrike" kern="1200" cap="none" dirty="0">
                <a:solidFill>
                  <a:schemeClr val="tx1"/>
                </a:solidFill>
                <a:effectLst/>
                <a:latin typeface="Constantia"/>
                <a:ea typeface="Constantia"/>
                <a:cs typeface="Constantia"/>
                <a:sym typeface="Constantia"/>
              </a:rPr>
              <a:t>For teachers, being able to communicate with your students’ parents helps to better understand a child’s strengths and their own individual personality and learning style. The more information teachers have about a student, the more they can focus on teaching and being able to address and overcome challenges along the way that may be unique to each child. Effective communication between families and school staff culminates</a:t>
            </a:r>
            <a:r>
              <a:rPr lang="en-US" sz="1200" b="0" i="0" u="none" strike="noStrike" kern="1200" cap="none" baseline="0" dirty="0">
                <a:solidFill>
                  <a:schemeClr val="tx1"/>
                </a:solidFill>
                <a:effectLst/>
                <a:latin typeface="Constantia"/>
                <a:ea typeface="Constantia"/>
                <a:cs typeface="Constantia"/>
                <a:sym typeface="Constantia"/>
              </a:rPr>
              <a:t> a more complete understanding of the student, their abilities, needs, strengths and challenges. </a:t>
            </a:r>
            <a:endParaRPr lang="en-US" sz="1200" b="0" i="0" u="none" strike="noStrike" kern="1200" cap="none" dirty="0">
              <a:solidFill>
                <a:schemeClr val="tx1"/>
              </a:solidFill>
              <a:effectLst/>
              <a:latin typeface="Constantia"/>
              <a:ea typeface="Constantia"/>
              <a:cs typeface="Constantia"/>
              <a:sym typeface="Constantia"/>
            </a:endParaRPr>
          </a:p>
          <a:p>
            <a:endParaRPr lang="en-US" sz="1200" b="0" i="0" u="none" strike="noStrike" kern="1200" cap="none" dirty="0">
              <a:solidFill>
                <a:schemeClr val="tx1"/>
              </a:solidFill>
              <a:effectLst/>
              <a:latin typeface="Constantia"/>
              <a:ea typeface="Constantia"/>
              <a:cs typeface="Constantia"/>
              <a:sym typeface="Constantia"/>
            </a:endParaRPr>
          </a:p>
          <a:p>
            <a:r>
              <a:rPr lang="en-US" sz="1200" b="0" i="0" u="none" strike="noStrike" kern="1200" cap="none" dirty="0">
                <a:solidFill>
                  <a:schemeClr val="tx1"/>
                </a:solidFill>
                <a:effectLst/>
                <a:latin typeface="Constantia"/>
                <a:ea typeface="Constantia"/>
                <a:cs typeface="Constantia"/>
                <a:sym typeface="Constantia"/>
              </a:rPr>
              <a:t>Families feel respected and are more likely to trust and work with schools to support</a:t>
            </a:r>
            <a:r>
              <a:rPr lang="en-US" sz="1200" b="0" i="0" u="none" strike="noStrike" kern="1200" cap="none" baseline="0" dirty="0">
                <a:solidFill>
                  <a:schemeClr val="tx1"/>
                </a:solidFill>
                <a:effectLst/>
                <a:latin typeface="Constantia"/>
                <a:ea typeface="Constantia"/>
                <a:cs typeface="Constantia"/>
                <a:sym typeface="Constantia"/>
              </a:rPr>
              <a:t> their </a:t>
            </a:r>
            <a:r>
              <a:rPr lang="en-US" sz="1200" b="0" i="0" u="none" strike="noStrike" kern="1200" cap="none" baseline="0" dirty="0" err="1">
                <a:solidFill>
                  <a:schemeClr val="tx1"/>
                </a:solidFill>
                <a:effectLst/>
                <a:latin typeface="Constantia"/>
                <a:ea typeface="Constantia"/>
                <a:cs typeface="Constantia"/>
                <a:sym typeface="Constantia"/>
              </a:rPr>
              <a:t>childs’</a:t>
            </a:r>
            <a:r>
              <a:rPr lang="en-US" sz="1200" b="0" i="0" u="none" strike="noStrike" kern="1200" cap="none" baseline="0" dirty="0">
                <a:solidFill>
                  <a:schemeClr val="tx1"/>
                </a:solidFill>
                <a:effectLst/>
                <a:latin typeface="Constantia"/>
                <a:ea typeface="Constantia"/>
                <a:cs typeface="Constantia"/>
                <a:sym typeface="Constantia"/>
              </a:rPr>
              <a:t> learning when information is shared with them </a:t>
            </a:r>
            <a:r>
              <a:rPr lang="en-US" sz="1200" b="0" i="0" u="none" strike="noStrike" kern="1200" cap="none" dirty="0">
                <a:solidFill>
                  <a:schemeClr val="tx1"/>
                </a:solidFill>
                <a:effectLst/>
                <a:latin typeface="Constantia"/>
                <a:ea typeface="Constantia"/>
                <a:cs typeface="Constantia"/>
                <a:sym typeface="Constantia"/>
              </a:rPr>
              <a:t>openly and frequently.</a:t>
            </a:r>
            <a:r>
              <a:rPr lang="en-US" sz="1200" b="0" i="0" u="none" strike="noStrike" kern="1200" cap="none" baseline="0" dirty="0">
                <a:solidFill>
                  <a:schemeClr val="tx1"/>
                </a:solidFill>
                <a:effectLst/>
                <a:latin typeface="Constantia"/>
                <a:ea typeface="Constantia"/>
                <a:cs typeface="Constantia"/>
                <a:sym typeface="Constantia"/>
              </a:rPr>
              <a:t> It is important that communication from school to home is in family friendly language. Regular home to school communication </a:t>
            </a:r>
            <a:r>
              <a:rPr lang="en-US" sz="1200" dirty="0"/>
              <a:t>provides an avenue to inform families about children’s progress, skills, and strengths, and to share strategies on how to promote learning at home. Providing opportunities</a:t>
            </a:r>
            <a:r>
              <a:rPr lang="en-US" sz="1200" baseline="0" dirty="0"/>
              <a:t> for families to share information can be game changer. When school staff listen, </a:t>
            </a:r>
            <a:r>
              <a:rPr lang="en-US" sz="1200" b="0" i="0" u="none" strike="noStrike" kern="1200" cap="none" dirty="0">
                <a:solidFill>
                  <a:schemeClr val="tx1"/>
                </a:solidFill>
                <a:effectLst/>
                <a:latin typeface="Constantia"/>
                <a:ea typeface="Constantia"/>
                <a:cs typeface="Constantia"/>
                <a:sym typeface="Constantia"/>
              </a:rPr>
              <a:t>parents feel respected and known, and the school gets important information. All of this paves the way for establishing trust and successful school-home collaboration.</a:t>
            </a:r>
            <a:r>
              <a:rPr lang="en-US" sz="1200" b="0" i="0" u="none" strike="noStrike" kern="1200" cap="none" baseline="0" dirty="0">
                <a:solidFill>
                  <a:schemeClr val="tx1"/>
                </a:solidFill>
                <a:effectLst/>
                <a:latin typeface="Constantia"/>
                <a:ea typeface="Constantia"/>
                <a:cs typeface="Constantia"/>
                <a:sym typeface="Constantia"/>
              </a:rPr>
              <a:t> </a:t>
            </a:r>
          </a:p>
          <a:p>
            <a:endParaRPr lang="en-US" sz="1200" b="0" i="0" u="none" strike="noStrike" kern="1200" cap="none" baseline="0" dirty="0">
              <a:solidFill>
                <a:schemeClr val="tx1"/>
              </a:solidFill>
              <a:effectLst/>
              <a:latin typeface="Constantia"/>
              <a:ea typeface="Constantia"/>
              <a:cs typeface="Constantia"/>
              <a:sym typeface="Constant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Constantia"/>
                <a:ea typeface="Constantia"/>
                <a:cs typeface="Constantia"/>
                <a:sym typeface="Constantia"/>
              </a:rPr>
              <a:t>When</a:t>
            </a:r>
            <a:r>
              <a:rPr lang="en-US" sz="1200" b="0" i="0" u="none" strike="noStrike" kern="1200" cap="none" baseline="0" dirty="0">
                <a:solidFill>
                  <a:schemeClr val="tx1"/>
                </a:solidFill>
                <a:effectLst/>
                <a:latin typeface="Constantia"/>
                <a:ea typeface="Constantia"/>
                <a:cs typeface="Constantia"/>
                <a:sym typeface="Constantia"/>
              </a:rPr>
              <a:t> families feel valued, they are more eager to share input and </a:t>
            </a:r>
            <a:r>
              <a:rPr lang="en-US" sz="1200" b="0" i="0" u="none" strike="noStrike" kern="1200" cap="none" dirty="0">
                <a:solidFill>
                  <a:schemeClr val="tx1"/>
                </a:solidFill>
                <a:effectLst/>
                <a:latin typeface="Constantia"/>
                <a:ea typeface="Constantia"/>
                <a:cs typeface="Constantia"/>
                <a:sym typeface="Constantia"/>
              </a:rPr>
              <a:t>work together. These opportunities</a:t>
            </a:r>
            <a:r>
              <a:rPr lang="en-US" sz="1200" b="0" i="0" u="none" strike="noStrike" kern="1200" cap="none" baseline="0" dirty="0">
                <a:solidFill>
                  <a:schemeClr val="tx1"/>
                </a:solidFill>
                <a:effectLst/>
                <a:latin typeface="Constantia"/>
                <a:ea typeface="Constantia"/>
                <a:cs typeface="Constantia"/>
                <a:sym typeface="Constantia"/>
              </a:rPr>
              <a:t> </a:t>
            </a:r>
            <a:r>
              <a:rPr lang="en-US" sz="1200" b="0" i="0" u="none" strike="noStrike" kern="1200" cap="none" dirty="0">
                <a:solidFill>
                  <a:schemeClr val="tx1"/>
                </a:solidFill>
                <a:effectLst/>
                <a:latin typeface="Constantia"/>
                <a:ea typeface="Constantia"/>
                <a:cs typeface="Constantia"/>
                <a:sym typeface="Constantia"/>
              </a:rPr>
              <a:t>foster a sense of belonging for both the child and the parents. When parents and educators find a way to collaborate it strengthens the child’s identity and enhances their learning. Communicating and working together not only creates smooth transitions for students, but promotes family engagement and parent involvement</a:t>
            </a:r>
            <a:r>
              <a:rPr lang="en-US" sz="1200" b="0" i="0" u="none" strike="noStrike" kern="1200" cap="none" baseline="0" dirty="0">
                <a:solidFill>
                  <a:schemeClr val="tx1"/>
                </a:solidFill>
                <a:effectLst/>
                <a:latin typeface="Constantia"/>
                <a:ea typeface="Constantia"/>
                <a:cs typeface="Constantia"/>
                <a:sym typeface="Constantia"/>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a:solidFill>
                <a:schemeClr val="tx1"/>
              </a:solidFill>
              <a:effectLst/>
              <a:latin typeface="Constantia"/>
              <a:ea typeface="Constantia"/>
              <a:cs typeface="Constantia"/>
              <a:sym typeface="Constant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The Individuals with Disabilities Education Act states “</a:t>
            </a:r>
            <a:r>
              <a:rPr kumimoji="0" lang="en-US" altLang="en-US" sz="12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Almost 30 years of research and experience has demonstrated that the education of children with disabilities can be made more effective by</a:t>
            </a:r>
            <a:r>
              <a:rPr kumimoji="0" lang="en-US" altLang="en-US" sz="1200" b="1" i="0" u="none" strike="noStrike" cap="none" normalizeH="0" baseline="0" dirty="0">
                <a:ln>
                  <a:noFill/>
                </a:ln>
                <a:solidFill>
                  <a:srgbClr val="343C47"/>
                </a:solidFill>
                <a:effectLst/>
                <a:latin typeface="Calibri" panose="020F0502020204030204" pitchFamily="34" charset="0"/>
                <a:cs typeface="Calibri" panose="020F0502020204030204" pitchFamily="34" charset="0"/>
              </a:rPr>
              <a:t>—strengthening the role and responsibility of parents and ensuring that families of such children have meaningful opportunities to participate in the education of their children at school and at home” </a:t>
            </a:r>
            <a:r>
              <a:rPr lang="en-US" sz="1200" dirty="0"/>
              <a:t>The IDEA</a:t>
            </a:r>
            <a:r>
              <a:rPr lang="en-US" sz="1200" baseline="0" dirty="0"/>
              <a:t> recognizes that family engagement and parent involvement leads to improved outcomes for students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lang="en-US" sz="1200" b="0" i="0" u="none" strike="noStrike" kern="1200" cap="none" dirty="0">
                <a:solidFill>
                  <a:schemeClr val="tx1"/>
                </a:solidFill>
                <a:effectLst/>
                <a:latin typeface="Constantia"/>
                <a:ea typeface="Constantia"/>
                <a:cs typeface="Constantia"/>
                <a:sym typeface="Constantia"/>
              </a:rPr>
              <a:t>Collaboration and communication between home and school improves outcomes for all students. For students with disabilities, it is essential to have effective parent-teacher communication, collaboration and trust in order to establish and maintain respectful relationships. Students, Parents and School staff win when folks work together, remain student-centered and actively listen to understand one another.</a:t>
            </a:r>
          </a:p>
          <a:p>
            <a:endParaRPr lang="en-US" sz="1200" b="0" i="0" u="none" strike="noStrike" kern="1200" cap="none" dirty="0">
              <a:solidFill>
                <a:schemeClr val="tx1"/>
              </a:solidFill>
              <a:effectLst/>
              <a:latin typeface="Constantia"/>
              <a:ea typeface="Constantia"/>
              <a:cs typeface="Constantia"/>
              <a:sym typeface="Constantia"/>
            </a:endParaRPr>
          </a:p>
          <a:p>
            <a:r>
              <a:rPr lang="en-US" sz="1200" b="0" i="0" u="none" strike="noStrike" kern="1200" cap="none" dirty="0">
                <a:solidFill>
                  <a:schemeClr val="tx1"/>
                </a:solidFill>
                <a:effectLst/>
                <a:latin typeface="Constantia"/>
                <a:ea typeface="Constantia"/>
                <a:cs typeface="Constantia"/>
                <a:sym typeface="Constantia"/>
              </a:rPr>
              <a:t>Using the chat box, tell us what collaboration means to you. How would you define it?</a:t>
            </a:r>
          </a:p>
          <a:p>
            <a:endParaRPr lang="en-US" sz="1200" b="0" i="0" u="none" strike="noStrike" kern="1200" cap="none" dirty="0">
              <a:solidFill>
                <a:schemeClr val="tx1"/>
              </a:solidFill>
              <a:effectLst/>
              <a:latin typeface="Constantia"/>
              <a:ea typeface="Constantia"/>
              <a:cs typeface="Constantia"/>
              <a:sym typeface="Constantia"/>
            </a:endParaRPr>
          </a:p>
          <a:p>
            <a:r>
              <a:rPr lang="en-US" sz="1200" b="0" i="0" u="none" strike="noStrike" kern="1200" cap="none" dirty="0">
                <a:solidFill>
                  <a:schemeClr val="tx1"/>
                </a:solidFill>
                <a:effectLst/>
                <a:latin typeface="Constantia"/>
                <a:ea typeface="Constantia"/>
                <a:cs typeface="Constantia"/>
                <a:sym typeface="Constantia"/>
              </a:rPr>
              <a:t>Dictionary.com defines collaboration as: to work, one with another;</a:t>
            </a:r>
          </a:p>
          <a:p>
            <a:endParaRPr lang="en-US" sz="1200" b="0" i="0" u="none" strike="noStrike" kern="1200" cap="none" dirty="0">
              <a:solidFill>
                <a:schemeClr val="tx1"/>
              </a:solidFill>
              <a:effectLst/>
              <a:latin typeface="Constantia"/>
              <a:ea typeface="Constantia"/>
              <a:cs typeface="Constantia"/>
              <a:sym typeface="Constantia"/>
            </a:endParaRPr>
          </a:p>
          <a:p>
            <a:r>
              <a:rPr lang="en-US" sz="1200" b="0" i="1" u="none" strike="noStrike" kern="1200" cap="none" dirty="0">
                <a:solidFill>
                  <a:schemeClr val="tx1"/>
                </a:solidFill>
                <a:effectLst/>
                <a:latin typeface="Constantia"/>
                <a:ea typeface="Constantia"/>
                <a:cs typeface="Constantia"/>
                <a:sym typeface="Constantia"/>
              </a:rPr>
              <a:t>Think of collaboration</a:t>
            </a:r>
            <a:r>
              <a:rPr lang="en-US" sz="1200" b="0" i="0" u="none" strike="noStrike" kern="1200" cap="none" dirty="0">
                <a:solidFill>
                  <a:schemeClr val="tx1"/>
                </a:solidFill>
                <a:effectLst/>
                <a:latin typeface="Constantia"/>
                <a:ea typeface="Constantia"/>
                <a:cs typeface="Constantia"/>
                <a:sym typeface="Constantia"/>
              </a:rPr>
              <a:t> as the act of working together, especially on a goal or shared project. It often implies not just </a:t>
            </a:r>
            <a:r>
              <a:rPr lang="en-US" sz="1200" b="0" i="0" u="none" strike="noStrike" kern="1200" cap="none" dirty="0">
                <a:solidFill>
                  <a:schemeClr val="tx1"/>
                </a:solidFill>
                <a:effectLst/>
                <a:latin typeface="Constantia"/>
                <a:ea typeface="Constantia"/>
                <a:cs typeface="Constantia"/>
                <a:sym typeface="Constantia"/>
                <a:hlinkClick r:id="rId3"/>
              </a:rPr>
              <a:t>cooperation</a:t>
            </a:r>
            <a:r>
              <a:rPr lang="en-US" sz="1200" b="0" i="0" u="none" strike="noStrike" kern="1200" cap="none" dirty="0">
                <a:solidFill>
                  <a:schemeClr val="tx1"/>
                </a:solidFill>
                <a:effectLst/>
                <a:latin typeface="Constantia"/>
                <a:ea typeface="Constantia"/>
                <a:cs typeface="Constantia"/>
                <a:sym typeface="Constantia"/>
              </a:rPr>
              <a:t> but sharing and developing of each other’s ideas and perspectives.</a:t>
            </a:r>
          </a:p>
          <a:p>
            <a:endParaRPr lang="en-US" sz="1200" b="0" i="0" u="none" strike="noStrike" kern="1200" cap="none" dirty="0">
              <a:solidFill>
                <a:schemeClr val="tx1"/>
              </a:solidFill>
              <a:effectLst/>
              <a:latin typeface="Constantia"/>
              <a:ea typeface="Constantia"/>
              <a:cs typeface="Constantia"/>
              <a:sym typeface="Constantia"/>
            </a:endParaRPr>
          </a:p>
          <a:p>
            <a:pPr marL="0" indent="0" eaLnBrk="1" hangingPunct="1">
              <a:buFont typeface="Arial" charset="0"/>
              <a:buNone/>
              <a:defRPr/>
            </a:pPr>
            <a:r>
              <a:rPr lang="en-US" sz="1200" dirty="0"/>
              <a:t>Education is increasingly viewed as a shared responsibility of educators and families. This became even more apparent during the pandemic. </a:t>
            </a:r>
            <a:r>
              <a:rPr lang="en-US" sz="1200" b="0" i="0" u="none" strike="noStrike" kern="1200" cap="none" dirty="0">
                <a:solidFill>
                  <a:schemeClr val="tx1"/>
                </a:solidFill>
                <a:effectLst/>
                <a:latin typeface="Constantia"/>
                <a:ea typeface="Constantia"/>
                <a:cs typeface="Constantia"/>
                <a:sym typeface="Constantia"/>
              </a:rPr>
              <a:t>Investing some time and effort into building partnerships with your parents can provide numerous benefits- for everyone. </a:t>
            </a:r>
            <a:r>
              <a:rPr lang="en-US" altLang="en-US" sz="1200" dirty="0"/>
              <a:t>Active and effective communication and collaboration between</a:t>
            </a:r>
            <a:r>
              <a:rPr lang="en-US" altLang="en-US" sz="1200" baseline="0" dirty="0"/>
              <a:t> parents and schools </a:t>
            </a:r>
            <a:r>
              <a:rPr lang="en-US" altLang="en-US" sz="1200" dirty="0"/>
              <a:t>can be a true asset to a school district by:</a:t>
            </a:r>
          </a:p>
          <a:p>
            <a:pPr marL="0" indent="0" eaLnBrk="1" hangingPunct="1">
              <a:buFont typeface="Arial" charset="0"/>
              <a:buNone/>
              <a:defRPr/>
            </a:pPr>
            <a:endParaRPr lang="en-US" altLang="en-US" sz="1200" dirty="0"/>
          </a:p>
          <a:p>
            <a:pPr indent="-365125" eaLnBrk="1" hangingPunct="1">
              <a:buFont typeface="Arial" charset="0"/>
              <a:buChar char="•"/>
              <a:defRPr/>
            </a:pPr>
            <a:r>
              <a:rPr lang="en-US" sz="1200" i="1" dirty="0">
                <a:ea typeface="ＭＳ Ｐゴシック" charset="0"/>
                <a:cs typeface="ＭＳ Ｐゴシック" charset="0"/>
              </a:rPr>
              <a:t>providing opportunities for parent involvement and input into special education issues</a:t>
            </a:r>
          </a:p>
          <a:p>
            <a:pPr indent="-365125" eaLnBrk="1" hangingPunct="1">
              <a:buFont typeface="Arial" charset="0"/>
              <a:buChar char="•"/>
              <a:defRPr/>
            </a:pPr>
            <a:r>
              <a:rPr lang="en-US" sz="1200" i="1" dirty="0">
                <a:ea typeface="ＭＳ Ｐゴシック" charset="0"/>
                <a:cs typeface="ＭＳ Ｐゴシック" charset="0"/>
              </a:rPr>
              <a:t>Making difficult conversations easier- such as discipline issues, possibly</a:t>
            </a:r>
            <a:r>
              <a:rPr lang="en-US" sz="1200" i="1" baseline="0" dirty="0">
                <a:ea typeface="ＭＳ Ｐゴシック" charset="0"/>
                <a:cs typeface="ＭＳ Ｐゴシック" charset="0"/>
              </a:rPr>
              <a:t> reducing the use of formal dispute resolution options </a:t>
            </a:r>
            <a:endParaRPr lang="en-US" sz="1200" dirty="0">
              <a:ea typeface="ＭＳ Ｐゴシック" charset="0"/>
              <a:cs typeface="Tw Cen MT" charset="0"/>
            </a:endParaRPr>
          </a:p>
          <a:p>
            <a:pPr indent="-365125" eaLnBrk="1" hangingPunct="1">
              <a:buFont typeface="Arial" charset="0"/>
              <a:buChar char="•"/>
              <a:defRPr/>
            </a:pPr>
            <a:r>
              <a:rPr lang="en-US" altLang="en-US" sz="1200" dirty="0"/>
              <a:t>helping improve educational outcomes and well-being for all students, including those with disabilities;</a:t>
            </a:r>
          </a:p>
          <a:p>
            <a:pPr marL="0" indent="0" eaLnBrk="1" hangingPunct="1">
              <a:buFont typeface="Arial" charset="0"/>
              <a:buNone/>
              <a:defRPr/>
            </a:pPr>
            <a:endParaRPr lang="en-US" altLang="en-US" sz="1200" dirty="0"/>
          </a:p>
          <a:p>
            <a:pPr marL="0" indent="0" eaLnBrk="1" hangingPunct="1">
              <a:buFont typeface="Arial" charset="0"/>
              <a:buNone/>
              <a:defRPr/>
            </a:pPr>
            <a:r>
              <a:rPr lang="en-US" altLang="en-US" sz="1200" dirty="0"/>
              <a:t>Creating a mutual </a:t>
            </a:r>
            <a:r>
              <a:rPr lang="en-US" sz="1200" b="0" i="0" u="none" strike="noStrike" kern="1200" cap="none" dirty="0">
                <a:solidFill>
                  <a:schemeClr val="tx1"/>
                </a:solidFill>
                <a:effectLst/>
                <a:latin typeface="Constantia"/>
                <a:ea typeface="Constantia"/>
                <a:cs typeface="Constantia"/>
                <a:sym typeface="Constantia"/>
              </a:rPr>
              <a:t>trust to support a child’s learning</a:t>
            </a:r>
            <a:r>
              <a:rPr lang="en-US" sz="1200" b="0" i="0" u="none" strike="noStrike" kern="1200" cap="none" baseline="0" dirty="0">
                <a:solidFill>
                  <a:schemeClr val="tx1"/>
                </a:solidFill>
                <a:effectLst/>
                <a:latin typeface="Constantia"/>
                <a:ea typeface="Constantia"/>
                <a:cs typeface="Constantia"/>
                <a:sym typeface="Constantia"/>
              </a:rPr>
              <a:t> ultimately </a:t>
            </a:r>
            <a:r>
              <a:rPr lang="en-US" altLang="en-US" sz="1200" dirty="0"/>
              <a:t>helps improve educational outcomes and well-being for all students, including those with disabilities/</a:t>
            </a:r>
          </a:p>
          <a:p>
            <a:endParaRPr lang="en-US" sz="1200" b="0" i="0" u="none" strike="noStrike" kern="1200" cap="none" dirty="0">
              <a:solidFill>
                <a:schemeClr val="tx1"/>
              </a:solidFill>
              <a:effectLst/>
              <a:latin typeface="Constantia"/>
              <a:ea typeface="Constantia"/>
              <a:cs typeface="Constantia"/>
              <a:sym typeface="Constant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578182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Use your advocacy skills strategically. You want to make sure that your facts are straight because people may use an error to discredit you and ignore the real issue. </a:t>
            </a:r>
          </a:p>
          <a:p>
            <a:pPr marL="0" lvl="0" indent="0" algn="l" rtl="0">
              <a:lnSpc>
                <a:spcPct val="100000"/>
              </a:lnSpc>
              <a:spcBef>
                <a:spcPts val="0"/>
              </a:spcBef>
              <a:spcAft>
                <a:spcPts val="0"/>
              </a:spcAft>
              <a:buClr>
                <a:schemeClr val="dk1"/>
              </a:buClr>
              <a:buSzPts val="1200"/>
              <a:buFont typeface="Calibri"/>
              <a:buNone/>
            </a:pPr>
            <a:r>
              <a:rPr lang="en-US" dirty="0"/>
              <a:t>Try to anticipate objections and plan to overcome them. Consider asking a trusted person to play “Devil’s Advocate” to get a different perspective.</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Give people a chance to do the right thing before going over their heads. </a:t>
            </a:r>
          </a:p>
          <a:p>
            <a:pPr marL="0" lvl="0" indent="0" algn="l" rtl="0">
              <a:lnSpc>
                <a:spcPct val="100000"/>
              </a:lnSpc>
              <a:spcBef>
                <a:spcPts val="0"/>
              </a:spcBef>
              <a:spcAft>
                <a:spcPts val="0"/>
              </a:spcAft>
              <a:buClr>
                <a:schemeClr val="dk1"/>
              </a:buClr>
              <a:buSzPts val="1200"/>
              <a:buFont typeface="Calibri"/>
              <a:buNone/>
            </a:pPr>
            <a:endParaRPr lang="en-US" dirty="0"/>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79659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Use your advocacy skills strategically. You want to make sure that your facts are straight because people may use an error to discredit you and ignore the real issue. </a:t>
            </a:r>
          </a:p>
          <a:p>
            <a:pPr marL="0" lvl="0" indent="0" algn="l" rtl="0">
              <a:lnSpc>
                <a:spcPct val="100000"/>
              </a:lnSpc>
              <a:spcBef>
                <a:spcPts val="0"/>
              </a:spcBef>
              <a:spcAft>
                <a:spcPts val="0"/>
              </a:spcAft>
              <a:buClr>
                <a:schemeClr val="dk1"/>
              </a:buClr>
              <a:buSzPts val="1200"/>
              <a:buFont typeface="Calibri"/>
              <a:buNone/>
            </a:pPr>
            <a:r>
              <a:rPr lang="en-US" dirty="0"/>
              <a:t>Try to anticipate objections and plan to overcome them. Consider asking a trusted person to play “Devil’s Advocate” to get a different perspective.</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Give people a chance to do the right thing before going over their heads. </a:t>
            </a:r>
          </a:p>
          <a:p>
            <a:pPr marL="0" lvl="0" indent="0" algn="l" rtl="0">
              <a:lnSpc>
                <a:spcPct val="100000"/>
              </a:lnSpc>
              <a:spcBef>
                <a:spcPts val="0"/>
              </a:spcBef>
              <a:spcAft>
                <a:spcPts val="0"/>
              </a:spcAft>
              <a:buClr>
                <a:schemeClr val="dk1"/>
              </a:buClr>
              <a:buSzPts val="1200"/>
              <a:buFont typeface="Calibri"/>
              <a:buNone/>
            </a:pPr>
            <a:endParaRPr lang="en-US" dirty="0"/>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210664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5B543-0236-4AEE-9F15-C7CF1150485F}" type="slidenum">
              <a:rPr lang="cs-CZ" smtClean="0"/>
              <a:t>2</a:t>
            </a:fld>
            <a:endParaRPr lang="cs-CZ"/>
          </a:p>
        </p:txBody>
      </p:sp>
    </p:spTree>
    <p:extLst>
      <p:ext uri="{BB962C8B-B14F-4D97-AF65-F5344CB8AC3E}">
        <p14:creationId xmlns:p14="http://schemas.microsoft.com/office/powerpoint/2010/main" val="4092574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Use your advocacy skills strategically. You want to make sure that your facts are straight because people may use an error to discredit you and ignore the real issue. </a:t>
            </a:r>
          </a:p>
          <a:p>
            <a:pPr marL="0" lvl="0" indent="0" algn="l" rtl="0">
              <a:lnSpc>
                <a:spcPct val="100000"/>
              </a:lnSpc>
              <a:spcBef>
                <a:spcPts val="0"/>
              </a:spcBef>
              <a:spcAft>
                <a:spcPts val="0"/>
              </a:spcAft>
              <a:buClr>
                <a:schemeClr val="dk1"/>
              </a:buClr>
              <a:buSzPts val="1200"/>
              <a:buFont typeface="Calibri"/>
              <a:buNone/>
            </a:pPr>
            <a:r>
              <a:rPr lang="en-US" dirty="0"/>
              <a:t>Try to anticipate objections and plan to overcome them. Consider asking a trusted person to play “Devil’s Advocate” to get a different perspective.</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Give people a chance to do the right thing before going over their heads. </a:t>
            </a:r>
          </a:p>
          <a:p>
            <a:pPr marL="0" lvl="0" indent="0" algn="l" rtl="0">
              <a:lnSpc>
                <a:spcPct val="100000"/>
              </a:lnSpc>
              <a:spcBef>
                <a:spcPts val="0"/>
              </a:spcBef>
              <a:spcAft>
                <a:spcPts val="0"/>
              </a:spcAft>
              <a:buClr>
                <a:schemeClr val="dk1"/>
              </a:buClr>
              <a:buSzPts val="1200"/>
              <a:buFont typeface="Calibri"/>
              <a:buNone/>
            </a:pPr>
            <a:endParaRPr lang="en-US" dirty="0"/>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26235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Use your advocacy skills strategically. You want to make sure that your facts are straight because people may use an error to discredit you and ignore the real issue. </a:t>
            </a:r>
          </a:p>
          <a:p>
            <a:pPr marL="0" lvl="0" indent="0" algn="l" rtl="0">
              <a:lnSpc>
                <a:spcPct val="100000"/>
              </a:lnSpc>
              <a:spcBef>
                <a:spcPts val="0"/>
              </a:spcBef>
              <a:spcAft>
                <a:spcPts val="0"/>
              </a:spcAft>
              <a:buClr>
                <a:schemeClr val="dk1"/>
              </a:buClr>
              <a:buSzPts val="1200"/>
              <a:buFont typeface="Calibri"/>
              <a:buNone/>
            </a:pPr>
            <a:r>
              <a:rPr lang="en-US" dirty="0"/>
              <a:t>Try to anticipate objections and plan to overcome them. Consider asking a trusted person to play “Devil’s Advocate” to get a different perspective.</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Give people a chance to do the right thing before going over their heads. </a:t>
            </a:r>
          </a:p>
          <a:p>
            <a:pPr marL="0" lvl="0" indent="0" algn="l" rtl="0">
              <a:lnSpc>
                <a:spcPct val="100000"/>
              </a:lnSpc>
              <a:spcBef>
                <a:spcPts val="0"/>
              </a:spcBef>
              <a:spcAft>
                <a:spcPts val="0"/>
              </a:spcAft>
              <a:buClr>
                <a:schemeClr val="dk1"/>
              </a:buClr>
              <a:buSzPts val="1200"/>
              <a:buFont typeface="Calibri"/>
              <a:buNone/>
            </a:pPr>
            <a:endParaRPr lang="en-US" dirty="0"/>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500167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Use your advocacy skills strategically. You want to make sure that your facts are straight because people may use an error to discredit you and ignore the real issue. </a:t>
            </a:r>
          </a:p>
          <a:p>
            <a:pPr marL="0" lvl="0" indent="0" algn="l" rtl="0">
              <a:lnSpc>
                <a:spcPct val="100000"/>
              </a:lnSpc>
              <a:spcBef>
                <a:spcPts val="0"/>
              </a:spcBef>
              <a:spcAft>
                <a:spcPts val="0"/>
              </a:spcAft>
              <a:buClr>
                <a:schemeClr val="dk1"/>
              </a:buClr>
              <a:buSzPts val="1200"/>
              <a:buFont typeface="Calibri"/>
              <a:buNone/>
            </a:pPr>
            <a:r>
              <a:rPr lang="en-US" dirty="0"/>
              <a:t>Try to anticipate objections and plan to overcome them. Consider asking a trusted person to play “Devil’s Advocate” to get a different perspective.</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Give people a chance to do the right thing before going over their heads. </a:t>
            </a:r>
          </a:p>
          <a:p>
            <a:pPr marL="0" lvl="0" indent="0" algn="l" rtl="0">
              <a:lnSpc>
                <a:spcPct val="100000"/>
              </a:lnSpc>
              <a:spcBef>
                <a:spcPts val="0"/>
              </a:spcBef>
              <a:spcAft>
                <a:spcPts val="0"/>
              </a:spcAft>
              <a:buClr>
                <a:schemeClr val="dk1"/>
              </a:buClr>
              <a:buSzPts val="1200"/>
              <a:buFont typeface="Calibri"/>
              <a:buNone/>
            </a:pPr>
            <a:endParaRPr lang="en-US" dirty="0"/>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9647152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dirty="0"/>
              <a:t>Example: Autism screening gone wrong</a:t>
            </a:r>
          </a:p>
          <a:p>
            <a:pPr marL="457200" lvl="0" indent="-317500" algn="l" rtl="0">
              <a:lnSpc>
                <a:spcPct val="100000"/>
              </a:lnSpc>
              <a:spcBef>
                <a:spcPts val="0"/>
              </a:spcBef>
              <a:spcAft>
                <a:spcPts val="0"/>
              </a:spcAft>
              <a:buSzPts val="1400"/>
              <a:buChar char="-"/>
            </a:pPr>
            <a:r>
              <a:rPr lang="en-US" dirty="0"/>
              <a:t>School wanted to change AOE from AU to OHI</a:t>
            </a:r>
          </a:p>
          <a:p>
            <a:pPr marL="457200" lvl="0" indent="-317500" algn="l" rtl="0">
              <a:lnSpc>
                <a:spcPct val="100000"/>
              </a:lnSpc>
              <a:spcBef>
                <a:spcPts val="0"/>
              </a:spcBef>
              <a:spcAft>
                <a:spcPts val="0"/>
              </a:spcAft>
              <a:buSzPts val="1400"/>
              <a:buChar char="-"/>
            </a:pPr>
            <a:endParaRPr lang="en-US" dirty="0"/>
          </a:p>
          <a:p>
            <a:pPr marL="457200" marR="0" lvl="0" indent="-317500" algn="l" defTabSz="914400" rtl="0" eaLnBrk="1" fontAlgn="auto" latinLnBrk="0" hangingPunct="1">
              <a:lnSpc>
                <a:spcPct val="100000"/>
              </a:lnSpc>
              <a:spcBef>
                <a:spcPts val="0"/>
              </a:spcBef>
              <a:spcAft>
                <a:spcPts val="0"/>
              </a:spcAft>
              <a:buClrTx/>
              <a:buSzPts val="1400"/>
              <a:buFontTx/>
              <a:buChar char="-"/>
              <a:tabLst/>
              <a:defRPr/>
            </a:pPr>
            <a:r>
              <a:rPr lang="en-US" sz="1200" b="0" i="1" u="none" strike="noStrike" cap="none" dirty="0">
                <a:solidFill>
                  <a:schemeClr val="dk1"/>
                </a:solidFill>
                <a:ea typeface="Arial"/>
                <a:cs typeface="Arial"/>
                <a:sym typeface="Arial"/>
              </a:rPr>
              <a:t>Do you have an example of data collection that helped you be successful in advocating? </a:t>
            </a:r>
          </a:p>
          <a:p>
            <a:pPr marL="457200" lvl="0" indent="-317500" algn="l" rtl="0">
              <a:lnSpc>
                <a:spcPct val="100000"/>
              </a:lnSpc>
              <a:spcBef>
                <a:spcPts val="0"/>
              </a:spcBef>
              <a:spcAft>
                <a:spcPts val="0"/>
              </a:spcAft>
              <a:buSzPts val="1400"/>
              <a:buChar char="-"/>
            </a:pPr>
            <a:endParaRPr lang="en-US" dirty="0"/>
          </a:p>
          <a:p>
            <a:pPr marL="0" lvl="0" indent="0" algn="l" rtl="0">
              <a:lnSpc>
                <a:spcPct val="100000"/>
              </a:lnSpc>
              <a:spcBef>
                <a:spcPts val="0"/>
              </a:spcBef>
              <a:spcAft>
                <a:spcPts val="0"/>
              </a:spcAft>
              <a:buClr>
                <a:schemeClr val="dk1"/>
              </a:buClr>
              <a:buSzPts val="1200"/>
              <a:buFont typeface="Calibri"/>
              <a:buNone/>
            </a:pPr>
            <a:endParaRPr lang="en-US" dirty="0"/>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311351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SzPts val="1400"/>
              <a:buNone/>
            </a:pPr>
            <a:r>
              <a:rPr lang="en-US" dirty="0"/>
              <a:t>This is mostly a recap of tips offered earlier, so we can be very brief.</a:t>
            </a:r>
          </a:p>
          <a:p>
            <a:pPr marL="457200" lvl="0" indent="-317500" algn="l" rtl="0">
              <a:lnSpc>
                <a:spcPct val="100000"/>
              </a:lnSpc>
              <a:spcBef>
                <a:spcPts val="0"/>
              </a:spcBef>
              <a:spcAft>
                <a:spcPts val="0"/>
              </a:spcAft>
              <a:buSzPts val="1400"/>
              <a:buAutoNum type="arabicPeriod"/>
            </a:pPr>
            <a:r>
              <a:rPr lang="en-US" dirty="0"/>
              <a:t>Know the issues - instead of saying something like “my child needs more speech therapy”, think about the actual issue you are trying to address. Is </a:t>
            </a:r>
            <a:r>
              <a:rPr lang="en-US" dirty="0" err="1"/>
              <a:t>is</a:t>
            </a:r>
            <a:r>
              <a:rPr lang="en-US" dirty="0"/>
              <a:t> social skill deficits? Anxiety? expressive language? Functional skills? (Broken molar example) </a:t>
            </a:r>
          </a:p>
          <a:p>
            <a:pPr marL="457200" lvl="0" indent="-317500" algn="l" rtl="0">
              <a:lnSpc>
                <a:spcPct val="100000"/>
              </a:lnSpc>
              <a:spcBef>
                <a:spcPts val="0"/>
              </a:spcBef>
              <a:spcAft>
                <a:spcPts val="0"/>
              </a:spcAft>
              <a:buSzPts val="1400"/>
              <a:buAutoNum type="arabicPeriod"/>
            </a:pPr>
            <a:r>
              <a:rPr lang="en-US" dirty="0"/>
              <a:t>Collecting Data - Professionals go to school for many years and learn a whole lot about their field of study. They do internships or residencies and learn even more. But we as parents have valuable knowledge that is specific to our children. This can’t be learned at any university. This specific knowledge needs to come together with the general knowledge of professionals in order to achieve the best outcomes for our kids. </a:t>
            </a:r>
          </a:p>
          <a:p>
            <a:pPr marL="457200" lvl="0" indent="-317500" algn="l" rtl="0">
              <a:lnSpc>
                <a:spcPct val="100000"/>
              </a:lnSpc>
              <a:spcBef>
                <a:spcPts val="0"/>
              </a:spcBef>
              <a:spcAft>
                <a:spcPts val="0"/>
              </a:spcAft>
              <a:buSzPts val="1400"/>
              <a:buAutoNum type="arabicPeriod"/>
            </a:pPr>
            <a:r>
              <a:rPr lang="en-US" dirty="0"/>
              <a:t>Ask for clarification - how many of you have been in a meeting or at an appointment and the professionals in the room use acronyms or language that you did not understand. (Show of hands) asking for clarification is advocating for </a:t>
            </a:r>
            <a:r>
              <a:rPr lang="en-US" dirty="0" err="1"/>
              <a:t>for</a:t>
            </a:r>
            <a:r>
              <a:rPr lang="en-US" dirty="0"/>
              <a:t>, but also for others. Odds are that if you are participating in a meeting, advisory group, training, etc. and someone uses an acronym or term that you are unfamiliar with, others may be unfamiliar with it too, and will also benefit from your advocacy. Even those who are not currently present my benefit from your advocacy because It also shows the sharer of that information that they will need to define and explain the acronyms and terms they use to make their information more understandable and accessible. </a:t>
            </a:r>
          </a:p>
          <a:p>
            <a:pPr marL="457200" lvl="0" indent="-317500" algn="l" rtl="0">
              <a:lnSpc>
                <a:spcPct val="100000"/>
              </a:lnSpc>
              <a:spcBef>
                <a:spcPts val="0"/>
              </a:spcBef>
              <a:spcAft>
                <a:spcPts val="0"/>
              </a:spcAft>
              <a:buSzPts val="1400"/>
              <a:buAutoNum type="arabicPeriod"/>
            </a:pPr>
            <a:r>
              <a:rPr lang="en-US" dirty="0"/>
              <a:t>Policies and procedures - education, healthcare, programs, Medicaid - all of these things will have written policies and procedures. One example I like to talk about is the unfortunate case of bullying. Bullying happens all too often and parents often feel powerless. Did you know that schools are required to have a bullying policy? If you feel that bullying is not being adequately handled, ask to see the schools’ bullying policy so you can determine if it is being followed. Medicaid clinical coverage policies are another thing to be aware of - get the facts, open for public comment, request for coverage form</a:t>
            </a:r>
          </a:p>
          <a:p>
            <a:pPr marL="457200" lvl="0" indent="-317500" algn="l" rtl="0">
              <a:lnSpc>
                <a:spcPct val="100000"/>
              </a:lnSpc>
              <a:spcBef>
                <a:spcPts val="0"/>
              </a:spcBef>
              <a:spcAft>
                <a:spcPts val="0"/>
              </a:spcAft>
              <a:buSzPts val="1400"/>
              <a:buAutoNum type="arabicPeriod"/>
            </a:pPr>
            <a:r>
              <a:rPr lang="en-US" dirty="0"/>
              <a:t>Topical research - important components of transition planning (postsecondary education options, employments services, healthcare transition), Executive functioning skills, (my example of how autism presents in girls) </a:t>
            </a:r>
          </a:p>
          <a:p>
            <a:pPr marL="457200" lvl="0" indent="-317500" algn="l" rtl="0">
              <a:lnSpc>
                <a:spcPct val="100000"/>
              </a:lnSpc>
              <a:spcBef>
                <a:spcPts val="0"/>
              </a:spcBef>
              <a:spcAft>
                <a:spcPts val="0"/>
              </a:spcAft>
              <a:buSzPts val="1400"/>
              <a:buAutoNum type="arabicPeriod"/>
            </a:pPr>
            <a:r>
              <a:rPr lang="en-US" dirty="0"/>
              <a:t>Remaining calm and focused - it is so easy to get upset and heated, we are talking about our kids/loved ones after all - if you are hitting roadblocks, one approach is to present the problem and ask for the person’s help in coming up with solutions - instead of demanding that things be fixed. </a:t>
            </a:r>
          </a:p>
          <a:p>
            <a:pPr marL="457200" lvl="0" indent="-317500" algn="l" rtl="0">
              <a:lnSpc>
                <a:spcPct val="100000"/>
              </a:lnSpc>
              <a:spcBef>
                <a:spcPts val="0"/>
              </a:spcBef>
              <a:spcAft>
                <a:spcPts val="0"/>
              </a:spcAft>
              <a:buSzPts val="1400"/>
              <a:buAutoNum type="arabicPeriod"/>
            </a:pPr>
            <a:r>
              <a:rPr lang="en-US" dirty="0"/>
              <a:t>What can you do if someone tells you no or they can’t help you? I always </a:t>
            </a:r>
            <a:r>
              <a:rPr lang="en-US" dirty="0" err="1"/>
              <a:t>reccomend</a:t>
            </a:r>
            <a:r>
              <a:rPr lang="en-US" dirty="0"/>
              <a:t> that you don’t ever leave this conversation without asking </a:t>
            </a:r>
          </a:p>
          <a:p>
            <a:pPr marL="457200" lvl="0" indent="-317500" algn="l" rtl="0">
              <a:lnSpc>
                <a:spcPct val="100000"/>
              </a:lnSpc>
              <a:spcBef>
                <a:spcPts val="0"/>
              </a:spcBef>
              <a:spcAft>
                <a:spcPts val="0"/>
              </a:spcAft>
              <a:buSzPts val="1400"/>
              <a:buAutoNum type="arabicPeriod"/>
            </a:pPr>
            <a:endParaRPr lang="en-US" dirty="0"/>
          </a:p>
          <a:p>
            <a:pPr marL="457200" lvl="0" indent="-317500" algn="l" rtl="0">
              <a:lnSpc>
                <a:spcPct val="100000"/>
              </a:lnSpc>
              <a:spcBef>
                <a:spcPts val="0"/>
              </a:spcBef>
              <a:spcAft>
                <a:spcPts val="0"/>
              </a:spcAft>
              <a:buSzPts val="1400"/>
              <a:buAutoNum type="arabicPeriod"/>
            </a:pPr>
            <a:r>
              <a:rPr lang="en-US" dirty="0"/>
              <a:t>What tips didn’t we mention?</a:t>
            </a:r>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676971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Your resource list includes some of the opportunities available in NC to take actions that could lead to changes that help many other people.</a:t>
            </a:r>
          </a:p>
          <a:p>
            <a:pPr marL="0" lvl="0" indent="0" algn="l" rtl="0">
              <a:lnSpc>
                <a:spcPct val="100000"/>
              </a:lnSpc>
              <a:spcBef>
                <a:spcPts val="0"/>
              </a:spcBef>
              <a:spcAft>
                <a:spcPts val="0"/>
              </a:spcAft>
              <a:buSzPts val="1400"/>
              <a:buNone/>
            </a:pPr>
            <a:r>
              <a:rPr lang="en-US" dirty="0"/>
              <a:t>Subscribe to get newsletters and notices from disability advocacy organizations and government agencies.</a:t>
            </a:r>
          </a:p>
          <a:p>
            <a:pPr marL="0" lvl="0" indent="0" algn="l" rtl="0">
              <a:lnSpc>
                <a:spcPct val="100000"/>
              </a:lnSpc>
              <a:spcBef>
                <a:spcPts val="0"/>
              </a:spcBef>
              <a:spcAft>
                <a:spcPts val="0"/>
              </a:spcAft>
              <a:buSzPts val="1400"/>
              <a:buNone/>
            </a:pPr>
            <a:r>
              <a:rPr lang="en-US" dirty="0"/>
              <a:t>Follow trusted Facebook groups.</a:t>
            </a:r>
          </a:p>
          <a:p>
            <a:pPr marL="0" lvl="0" indent="0" algn="l" rtl="0">
              <a:lnSpc>
                <a:spcPct val="100000"/>
              </a:lnSpc>
              <a:spcBef>
                <a:spcPts val="0"/>
              </a:spcBef>
              <a:spcAft>
                <a:spcPts val="0"/>
              </a:spcAft>
              <a:buSzPts val="1400"/>
              <a:buNone/>
            </a:pPr>
            <a:r>
              <a:rPr lang="en-US" dirty="0"/>
              <a:t>Local news outlets will often share local events on their programs, streaming apps and websites. They will often have information about important matters being discussed during government meetings.</a:t>
            </a:r>
          </a:p>
          <a:p>
            <a:pPr marL="0" lvl="0" indent="0" algn="l" rtl="0">
              <a:lnSpc>
                <a:spcPct val="100000"/>
              </a:lnSpc>
              <a:spcBef>
                <a:spcPts val="0"/>
              </a:spcBef>
              <a:spcAft>
                <a:spcPts val="0"/>
              </a:spcAft>
              <a:buSzPts val="1400"/>
              <a:buNone/>
            </a:pPr>
            <a:r>
              <a:rPr lang="en-US" dirty="0"/>
              <a:t>Most government meetings are open to the public except for when confidential and personnel matters are being discussed. These days, most of those meetings can also be viewed online.</a:t>
            </a:r>
          </a:p>
          <a:p>
            <a:pPr marL="0" lvl="0" indent="0" algn="l" rtl="0">
              <a:lnSpc>
                <a:spcPct val="100000"/>
              </a:lnSpc>
              <a:spcBef>
                <a:spcPts val="0"/>
              </a:spcBef>
              <a:spcAft>
                <a:spcPts val="0"/>
              </a:spcAft>
              <a:buSzPts val="1400"/>
              <a:buNone/>
            </a:pPr>
            <a:r>
              <a:rPr lang="en-US" dirty="0"/>
              <a:t>Look out for notices of public hearings about proposed policy changes. Those chances to offer input are often only open for a short time.</a:t>
            </a:r>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3069698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Your resource list includes some of the opportunities available in NC to take actions that could lead to changes that help many other people.</a:t>
            </a:r>
          </a:p>
          <a:p>
            <a:pPr marL="0" lvl="0" indent="0" algn="l" rtl="0">
              <a:lnSpc>
                <a:spcPct val="100000"/>
              </a:lnSpc>
              <a:spcBef>
                <a:spcPts val="0"/>
              </a:spcBef>
              <a:spcAft>
                <a:spcPts val="0"/>
              </a:spcAft>
              <a:buSzPts val="1400"/>
              <a:buNone/>
            </a:pPr>
            <a:r>
              <a:rPr lang="en-US" dirty="0"/>
              <a:t>Subscribe to get newsletters and notices from disability advocacy organizations and government agencies.</a:t>
            </a:r>
          </a:p>
          <a:p>
            <a:pPr marL="0" lvl="0" indent="0" algn="l" rtl="0">
              <a:lnSpc>
                <a:spcPct val="100000"/>
              </a:lnSpc>
              <a:spcBef>
                <a:spcPts val="0"/>
              </a:spcBef>
              <a:spcAft>
                <a:spcPts val="0"/>
              </a:spcAft>
              <a:buSzPts val="1400"/>
              <a:buNone/>
            </a:pPr>
            <a:r>
              <a:rPr lang="en-US" dirty="0"/>
              <a:t>Follow trusted Facebook groups.</a:t>
            </a:r>
          </a:p>
          <a:p>
            <a:pPr marL="0" lvl="0" indent="0" algn="l" rtl="0">
              <a:lnSpc>
                <a:spcPct val="100000"/>
              </a:lnSpc>
              <a:spcBef>
                <a:spcPts val="0"/>
              </a:spcBef>
              <a:spcAft>
                <a:spcPts val="0"/>
              </a:spcAft>
              <a:buSzPts val="1400"/>
              <a:buNone/>
            </a:pPr>
            <a:r>
              <a:rPr lang="en-US" dirty="0"/>
              <a:t>Local news outlets will often share local events on their programs, streaming apps and websites. They will often have information about important matters being discussed during government meetings.</a:t>
            </a:r>
          </a:p>
          <a:p>
            <a:pPr marL="0" lvl="0" indent="0" algn="l" rtl="0">
              <a:lnSpc>
                <a:spcPct val="100000"/>
              </a:lnSpc>
              <a:spcBef>
                <a:spcPts val="0"/>
              </a:spcBef>
              <a:spcAft>
                <a:spcPts val="0"/>
              </a:spcAft>
              <a:buSzPts val="1400"/>
              <a:buNone/>
            </a:pPr>
            <a:r>
              <a:rPr lang="en-US" dirty="0"/>
              <a:t>Most government meetings are open to the public except for when confidential and personnel matters are being discussed. These days, most of those meetings can also be viewed online.</a:t>
            </a:r>
          </a:p>
          <a:p>
            <a:pPr marL="0" lvl="0" indent="0" algn="l" rtl="0">
              <a:lnSpc>
                <a:spcPct val="100000"/>
              </a:lnSpc>
              <a:spcBef>
                <a:spcPts val="0"/>
              </a:spcBef>
              <a:spcAft>
                <a:spcPts val="0"/>
              </a:spcAft>
              <a:buSzPts val="1400"/>
              <a:buNone/>
            </a:pPr>
            <a:r>
              <a:rPr lang="en-US" dirty="0"/>
              <a:t>Look out for notices of public hearings about proposed policy changes. Those chances to offer input are often only open for a short time.</a:t>
            </a:r>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166010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Your resource list includes some of the opportunities available in NC to take actions that could lead to changes that help many other people.</a:t>
            </a:r>
          </a:p>
          <a:p>
            <a:pPr marL="0" lvl="0" indent="0" algn="l" rtl="0">
              <a:lnSpc>
                <a:spcPct val="100000"/>
              </a:lnSpc>
              <a:spcBef>
                <a:spcPts val="0"/>
              </a:spcBef>
              <a:spcAft>
                <a:spcPts val="0"/>
              </a:spcAft>
              <a:buSzPts val="1400"/>
              <a:buNone/>
            </a:pPr>
            <a:r>
              <a:rPr lang="en-US" dirty="0"/>
              <a:t>Subscribe to get newsletters and notices from disability advocacy organizations and government agencies.</a:t>
            </a:r>
          </a:p>
          <a:p>
            <a:pPr marL="0" lvl="0" indent="0" algn="l" rtl="0">
              <a:lnSpc>
                <a:spcPct val="100000"/>
              </a:lnSpc>
              <a:spcBef>
                <a:spcPts val="0"/>
              </a:spcBef>
              <a:spcAft>
                <a:spcPts val="0"/>
              </a:spcAft>
              <a:buSzPts val="1400"/>
              <a:buNone/>
            </a:pPr>
            <a:r>
              <a:rPr lang="en-US" dirty="0"/>
              <a:t>Follow trusted Facebook groups.</a:t>
            </a:r>
          </a:p>
          <a:p>
            <a:pPr marL="0" lvl="0" indent="0" algn="l" rtl="0">
              <a:lnSpc>
                <a:spcPct val="100000"/>
              </a:lnSpc>
              <a:spcBef>
                <a:spcPts val="0"/>
              </a:spcBef>
              <a:spcAft>
                <a:spcPts val="0"/>
              </a:spcAft>
              <a:buSzPts val="1400"/>
              <a:buNone/>
            </a:pPr>
            <a:r>
              <a:rPr lang="en-US" dirty="0"/>
              <a:t>Local news outlets will often share local events on their programs, streaming apps and websites. They will often have information about important matters being discussed during government meetings.</a:t>
            </a:r>
          </a:p>
          <a:p>
            <a:pPr marL="0" lvl="0" indent="0" algn="l" rtl="0">
              <a:lnSpc>
                <a:spcPct val="100000"/>
              </a:lnSpc>
              <a:spcBef>
                <a:spcPts val="0"/>
              </a:spcBef>
              <a:spcAft>
                <a:spcPts val="0"/>
              </a:spcAft>
              <a:buSzPts val="1400"/>
              <a:buNone/>
            </a:pPr>
            <a:r>
              <a:rPr lang="en-US" dirty="0"/>
              <a:t>Most government meetings are open to the public except for when confidential and personnel matters are being discussed. These days, most of those meetings can also be viewed online.</a:t>
            </a:r>
          </a:p>
          <a:p>
            <a:pPr marL="0" lvl="0" indent="0" algn="l" rtl="0">
              <a:lnSpc>
                <a:spcPct val="100000"/>
              </a:lnSpc>
              <a:spcBef>
                <a:spcPts val="0"/>
              </a:spcBef>
              <a:spcAft>
                <a:spcPts val="0"/>
              </a:spcAft>
              <a:buSzPts val="1400"/>
              <a:buNone/>
            </a:pPr>
            <a:r>
              <a:rPr lang="en-US" dirty="0"/>
              <a:t>Look out for notices of public hearings about proposed policy changes. Those chances to offer input are often only open for a short time.</a:t>
            </a:r>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498429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111587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62095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5B543-0236-4AEE-9F15-C7CF1150485F}" type="slidenum">
              <a:rPr lang="cs-CZ" smtClean="0"/>
              <a:t>3</a:t>
            </a:fld>
            <a:endParaRPr lang="cs-CZ"/>
          </a:p>
        </p:txBody>
      </p:sp>
    </p:spTree>
    <p:extLst>
      <p:ext uri="{BB962C8B-B14F-4D97-AF65-F5344CB8AC3E}">
        <p14:creationId xmlns:p14="http://schemas.microsoft.com/office/powerpoint/2010/main" val="2126978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398678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833830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07927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BCEA92-F142-4D57-B507-37BDAF44710C}" type="slidenum">
              <a:rPr lang="en-US" smtClean="0"/>
              <a:t>33</a:t>
            </a:fld>
            <a:endParaRPr lang="en-US" dirty="0"/>
          </a:p>
        </p:txBody>
      </p:sp>
    </p:spTree>
    <p:extLst>
      <p:ext uri="{BB962C8B-B14F-4D97-AF65-F5344CB8AC3E}">
        <p14:creationId xmlns:p14="http://schemas.microsoft.com/office/powerpoint/2010/main" val="2093925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49DAF-093F-4482-AA38-346E9A2DEE94}" type="slidenum">
              <a:rPr lang="en-US" noProof="0" smtClean="0"/>
              <a:t>34</a:t>
            </a:fld>
            <a:endParaRPr lang="en-US" noProof="0" dirty="0"/>
          </a:p>
        </p:txBody>
      </p:sp>
    </p:spTree>
    <p:extLst>
      <p:ext uri="{BB962C8B-B14F-4D97-AF65-F5344CB8AC3E}">
        <p14:creationId xmlns:p14="http://schemas.microsoft.com/office/powerpoint/2010/main" val="276137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a:t>
            </a:fld>
            <a:endParaRPr lang="en-US" dirty="0"/>
          </a:p>
        </p:txBody>
      </p:sp>
    </p:spTree>
    <p:extLst>
      <p:ext uri="{BB962C8B-B14F-4D97-AF65-F5344CB8AC3E}">
        <p14:creationId xmlns:p14="http://schemas.microsoft.com/office/powerpoint/2010/main" val="1483312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a:t>
            </a:fld>
            <a:endParaRPr lang="en-US" dirty="0"/>
          </a:p>
        </p:txBody>
      </p:sp>
    </p:spTree>
    <p:extLst>
      <p:ext uri="{BB962C8B-B14F-4D97-AF65-F5344CB8AC3E}">
        <p14:creationId xmlns:p14="http://schemas.microsoft.com/office/powerpoint/2010/main" val="2797313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5B543-0236-4AEE-9F15-C7CF1150485F}" type="slidenum">
              <a:rPr lang="cs-CZ" smtClean="0"/>
              <a:t>6</a:t>
            </a:fld>
            <a:endParaRPr lang="cs-CZ"/>
          </a:p>
        </p:txBody>
      </p:sp>
    </p:spTree>
    <p:extLst>
      <p:ext uri="{BB962C8B-B14F-4D97-AF65-F5344CB8AC3E}">
        <p14:creationId xmlns:p14="http://schemas.microsoft.com/office/powerpoint/2010/main" val="197637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5B543-0236-4AEE-9F15-C7CF1150485F}" type="slidenum">
              <a:rPr lang="cs-CZ" smtClean="0"/>
              <a:t>7</a:t>
            </a:fld>
            <a:endParaRPr lang="cs-CZ"/>
          </a:p>
        </p:txBody>
      </p:sp>
    </p:spTree>
    <p:extLst>
      <p:ext uri="{BB962C8B-B14F-4D97-AF65-F5344CB8AC3E}">
        <p14:creationId xmlns:p14="http://schemas.microsoft.com/office/powerpoint/2010/main" val="103748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5B543-0236-4AEE-9F15-C7CF1150485F}" type="slidenum">
              <a:rPr lang="cs-CZ" smtClean="0"/>
              <a:t>8</a:t>
            </a:fld>
            <a:endParaRPr lang="cs-CZ"/>
          </a:p>
        </p:txBody>
      </p:sp>
    </p:spTree>
    <p:extLst>
      <p:ext uri="{BB962C8B-B14F-4D97-AF65-F5344CB8AC3E}">
        <p14:creationId xmlns:p14="http://schemas.microsoft.com/office/powerpoint/2010/main" val="65224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95B543-0236-4AEE-9F15-C7CF1150485F}" type="slidenum">
              <a:rPr lang="cs-CZ" smtClean="0"/>
              <a:t>9</a:t>
            </a:fld>
            <a:endParaRPr lang="cs-CZ"/>
          </a:p>
        </p:txBody>
      </p:sp>
    </p:spTree>
    <p:extLst>
      <p:ext uri="{BB962C8B-B14F-4D97-AF65-F5344CB8AC3E}">
        <p14:creationId xmlns:p14="http://schemas.microsoft.com/office/powerpoint/2010/main" val="11324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6289" y="1750055"/>
            <a:ext cx="14257735" cy="3722887"/>
          </a:xfrm>
        </p:spPr>
        <p:txBody>
          <a:bodyPr anchor="b"/>
          <a:lstStyle>
            <a:lvl1pPr algn="ctr">
              <a:defRPr sz="9355"/>
            </a:lvl1pPr>
          </a:lstStyle>
          <a:p>
            <a:r>
              <a:rPr lang="en-US"/>
              <a:t>Click to edit Master title style</a:t>
            </a:r>
            <a:endParaRPr lang="en-US" dirty="0"/>
          </a:p>
        </p:txBody>
      </p:sp>
      <p:sp>
        <p:nvSpPr>
          <p:cNvPr id="3" name="Subtitle 2"/>
          <p:cNvSpPr>
            <a:spLocks noGrp="1"/>
          </p:cNvSpPr>
          <p:nvPr>
            <p:ph type="subTitle" idx="1"/>
          </p:nvPr>
        </p:nvSpPr>
        <p:spPr>
          <a:xfrm>
            <a:off x="2376289" y="5616511"/>
            <a:ext cx="14257735" cy="2581762"/>
          </a:xfrm>
        </p:spPr>
        <p:txBody>
          <a:bodyPr/>
          <a:lstStyle>
            <a:lvl1pPr marL="0" indent="0" algn="ctr">
              <a:buNone/>
              <a:defRPr sz="3742"/>
            </a:lvl1pPr>
            <a:lvl2pPr marL="712866" indent="0" algn="ctr">
              <a:buNone/>
              <a:defRPr sz="3118"/>
            </a:lvl2pPr>
            <a:lvl3pPr marL="1425732" indent="0" algn="ctr">
              <a:buNone/>
              <a:defRPr sz="2807"/>
            </a:lvl3pPr>
            <a:lvl4pPr marL="2138599" indent="0" algn="ctr">
              <a:buNone/>
              <a:defRPr sz="2495"/>
            </a:lvl4pPr>
            <a:lvl5pPr marL="2851465" indent="0" algn="ctr">
              <a:buNone/>
              <a:defRPr sz="2495"/>
            </a:lvl5pPr>
            <a:lvl6pPr marL="3564331" indent="0" algn="ctr">
              <a:buNone/>
              <a:defRPr sz="2495"/>
            </a:lvl6pPr>
            <a:lvl7pPr marL="4277197" indent="0" algn="ctr">
              <a:buNone/>
              <a:defRPr sz="2495"/>
            </a:lvl7pPr>
            <a:lvl8pPr marL="4990064" indent="0" algn="ctr">
              <a:buNone/>
              <a:defRPr sz="2495"/>
            </a:lvl8pPr>
            <a:lvl9pPr marL="5702930" indent="0" algn="ctr">
              <a:buNone/>
              <a:defRPr sz="249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32969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30830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4255" y="569325"/>
            <a:ext cx="4099099" cy="90621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06959" y="569325"/>
            <a:ext cx="12059667" cy="90621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528634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3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500131" y="4199608"/>
            <a:ext cx="4859510" cy="1454307"/>
          </a:xfrm>
          <a:prstGeom prst="rect">
            <a:avLst/>
          </a:prstGeom>
        </p:spPr>
        <p:txBody>
          <a:bodyPr wrap="square" lIns="0" tIns="0" rIns="0" bIns="0">
            <a:spAutoFit/>
          </a:bodyPr>
          <a:lstStyle>
            <a:lvl1pPr>
              <a:defRPr sz="10500" b="0" i="0">
                <a:solidFill>
                  <a:srgbClr val="0C0909"/>
                </a:solidFill>
                <a:latin typeface="Palatino Linotype"/>
                <a:cs typeface="Palatino Linotype"/>
              </a:defRPr>
            </a:lvl1pPr>
          </a:lstStyle>
          <a:p>
            <a:endParaRPr/>
          </a:p>
        </p:txBody>
      </p:sp>
      <p:sp>
        <p:nvSpPr>
          <p:cNvPr id="3" name="Holder 3"/>
          <p:cNvSpPr>
            <a:spLocks noGrp="1"/>
          </p:cNvSpPr>
          <p:nvPr>
            <p:ph type="subTitle" idx="4"/>
          </p:nvPr>
        </p:nvSpPr>
        <p:spPr>
          <a:xfrm>
            <a:off x="4708771" y="6993262"/>
            <a:ext cx="9592775" cy="1576483"/>
          </a:xfrm>
          <a:prstGeom prst="rect">
            <a:avLst/>
          </a:prstGeom>
        </p:spPr>
        <p:txBody>
          <a:bodyPr wrap="square" lIns="0" tIns="0" rIns="0" bIns="0">
            <a:spAutoFit/>
          </a:bodyPr>
          <a:lstStyle>
            <a:lvl1pPr>
              <a:defRPr sz="11382" b="0" i="0">
                <a:solidFill>
                  <a:srgbClr val="0C0909"/>
                </a:solidFill>
                <a:latin typeface="Arial Narrow"/>
                <a:cs typeface="Arial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35220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xfrm>
            <a:off x="648022" y="925213"/>
            <a:ext cx="17714113" cy="1190494"/>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47" name="Google Shape;247;p32"/>
          <p:cNvSpPr txBox="1">
            <a:spLocks noGrp="1"/>
          </p:cNvSpPr>
          <p:nvPr>
            <p:ph type="body" idx="1"/>
          </p:nvPr>
        </p:nvSpPr>
        <p:spPr>
          <a:xfrm>
            <a:off x="648022" y="2396009"/>
            <a:ext cx="17714113" cy="7102738"/>
          </a:xfrm>
          <a:prstGeom prst="rect">
            <a:avLst/>
          </a:prstGeom>
          <a:noFill/>
          <a:ln>
            <a:noFill/>
          </a:ln>
        </p:spPr>
        <p:txBody>
          <a:bodyPr spcFirstLastPara="1" wrap="square" lIns="121900" tIns="121900" rIns="121900" bIns="121900" anchor="t" anchorCtr="0">
            <a:normAutofit/>
          </a:bodyPr>
          <a:lstStyle>
            <a:lvl1pPr marL="712866" lvl="0" indent="-594055" algn="l">
              <a:lnSpc>
                <a:spcPct val="115000"/>
              </a:lnSpc>
              <a:spcBef>
                <a:spcPts val="0"/>
              </a:spcBef>
              <a:spcAft>
                <a:spcPts val="0"/>
              </a:spcAft>
              <a:buSzPts val="2400"/>
              <a:buChar char="●"/>
              <a:defRPr/>
            </a:lvl1pPr>
            <a:lvl2pPr marL="1425732" lvl="1" indent="-544551" algn="l">
              <a:lnSpc>
                <a:spcPct val="115000"/>
              </a:lnSpc>
              <a:spcBef>
                <a:spcPts val="0"/>
              </a:spcBef>
              <a:spcAft>
                <a:spcPts val="0"/>
              </a:spcAft>
              <a:buSzPts val="1900"/>
              <a:buChar char="○"/>
              <a:defRPr/>
            </a:lvl2pPr>
            <a:lvl3pPr marL="2138599" lvl="2" indent="-544551" algn="l">
              <a:lnSpc>
                <a:spcPct val="115000"/>
              </a:lnSpc>
              <a:spcBef>
                <a:spcPts val="0"/>
              </a:spcBef>
              <a:spcAft>
                <a:spcPts val="0"/>
              </a:spcAft>
              <a:buSzPts val="1900"/>
              <a:buChar char="■"/>
              <a:defRPr/>
            </a:lvl3pPr>
            <a:lvl4pPr marL="2851465" lvl="3" indent="-544551" algn="l">
              <a:lnSpc>
                <a:spcPct val="115000"/>
              </a:lnSpc>
              <a:spcBef>
                <a:spcPts val="0"/>
              </a:spcBef>
              <a:spcAft>
                <a:spcPts val="0"/>
              </a:spcAft>
              <a:buSzPts val="1900"/>
              <a:buChar char="●"/>
              <a:defRPr/>
            </a:lvl4pPr>
            <a:lvl5pPr marL="3564331" lvl="4" indent="-544551" algn="l">
              <a:lnSpc>
                <a:spcPct val="115000"/>
              </a:lnSpc>
              <a:spcBef>
                <a:spcPts val="0"/>
              </a:spcBef>
              <a:spcAft>
                <a:spcPts val="0"/>
              </a:spcAft>
              <a:buSzPts val="1900"/>
              <a:buChar char="○"/>
              <a:defRPr/>
            </a:lvl5pPr>
            <a:lvl6pPr marL="4277197" lvl="5" indent="-544551" algn="l">
              <a:lnSpc>
                <a:spcPct val="115000"/>
              </a:lnSpc>
              <a:spcBef>
                <a:spcPts val="0"/>
              </a:spcBef>
              <a:spcAft>
                <a:spcPts val="0"/>
              </a:spcAft>
              <a:buSzPts val="1900"/>
              <a:buChar char="■"/>
              <a:defRPr/>
            </a:lvl6pPr>
            <a:lvl7pPr marL="4990064" lvl="6" indent="-544551" algn="l">
              <a:lnSpc>
                <a:spcPct val="115000"/>
              </a:lnSpc>
              <a:spcBef>
                <a:spcPts val="0"/>
              </a:spcBef>
              <a:spcAft>
                <a:spcPts val="0"/>
              </a:spcAft>
              <a:buSzPts val="1900"/>
              <a:buChar char="●"/>
              <a:defRPr/>
            </a:lvl7pPr>
            <a:lvl8pPr marL="5702930" lvl="7" indent="-544551" algn="l">
              <a:lnSpc>
                <a:spcPct val="115000"/>
              </a:lnSpc>
              <a:spcBef>
                <a:spcPts val="0"/>
              </a:spcBef>
              <a:spcAft>
                <a:spcPts val="0"/>
              </a:spcAft>
              <a:buSzPts val="1900"/>
              <a:buChar char="○"/>
              <a:defRPr/>
            </a:lvl8pPr>
            <a:lvl9pPr marL="6415796" lvl="8" indent="-544551" algn="l">
              <a:lnSpc>
                <a:spcPct val="115000"/>
              </a:lnSpc>
              <a:spcBef>
                <a:spcPts val="0"/>
              </a:spcBef>
              <a:spcAft>
                <a:spcPts val="0"/>
              </a:spcAft>
              <a:buSzPts val="1900"/>
              <a:buChar char="■"/>
              <a:defRPr/>
            </a:lvl9pPr>
          </a:lstStyle>
          <a:p>
            <a:endParaRPr/>
          </a:p>
        </p:txBody>
      </p:sp>
      <p:sp>
        <p:nvSpPr>
          <p:cNvPr id="248" name="Google Shape;248;p32"/>
          <p:cNvSpPr txBox="1">
            <a:spLocks noGrp="1"/>
          </p:cNvSpPr>
          <p:nvPr>
            <p:ph type="sldNum" idx="12"/>
          </p:nvPr>
        </p:nvSpPr>
        <p:spPr>
          <a:xfrm>
            <a:off x="17614181" y="9694885"/>
            <a:ext cx="1140899" cy="818143"/>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2027"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2027"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2027"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2027"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2027"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2027"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2027"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2027"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2027"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5375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75258" y="4497271"/>
            <a:ext cx="18178612" cy="1698858"/>
          </a:xfrm>
        </p:spPr>
        <p:txBody>
          <a:bodyPr anchor="ctr"/>
          <a:lstStyle>
            <a:lvl1pPr marL="361384" indent="-361384" algn="l">
              <a:spcBef>
                <a:spcPts val="0"/>
              </a:spcBef>
              <a:defRPr sz="5613" b="0" baseline="0">
                <a:gradFill>
                  <a:gsLst>
                    <a:gs pos="0">
                      <a:schemeClr val="accent1">
                        <a:lumMod val="5000"/>
                        <a:lumOff val="95000"/>
                      </a:schemeClr>
                    </a:gs>
                    <a:gs pos="100000">
                      <a:schemeClr val="bg1"/>
                    </a:gs>
                  </a:gsLst>
                  <a:lin ang="5400000" scaled="1"/>
                </a:gradFill>
              </a:defRPr>
            </a:lvl1pPr>
            <a:lvl2pPr marL="170792" indent="0" algn="l">
              <a:spcBef>
                <a:spcPts val="0"/>
              </a:spcBef>
              <a:defRPr sz="5613"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201956" y="0"/>
            <a:ext cx="4287114" cy="2128055"/>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7" dirty="0"/>
          </a:p>
        </p:txBody>
      </p:sp>
      <p:sp>
        <p:nvSpPr>
          <p:cNvPr id="3" name="Text Placeholder 2"/>
          <p:cNvSpPr>
            <a:spLocks noGrp="1"/>
          </p:cNvSpPr>
          <p:nvPr>
            <p:ph type="body" sz="quarter" idx="14" hasCustomPrompt="1"/>
          </p:nvPr>
        </p:nvSpPr>
        <p:spPr>
          <a:xfrm>
            <a:off x="6027358" y="8227912"/>
            <a:ext cx="12626512" cy="575884"/>
          </a:xfrm>
        </p:spPr>
        <p:txBody>
          <a:bodyPr/>
          <a:lstStyle>
            <a:lvl1pPr algn="r">
              <a:spcBef>
                <a:spcPts val="0"/>
              </a:spcBef>
              <a:defRPr sz="3118"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151111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3954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7058" y="2665925"/>
            <a:ext cx="16396395" cy="4448157"/>
          </a:xfrm>
        </p:spPr>
        <p:txBody>
          <a:bodyPr anchor="b"/>
          <a:lstStyle>
            <a:lvl1pPr>
              <a:defRPr sz="9355"/>
            </a:lvl1pPr>
          </a:lstStyle>
          <a:p>
            <a:r>
              <a:rPr lang="en-US"/>
              <a:t>Click to edit Master title style</a:t>
            </a:r>
            <a:endParaRPr lang="en-US" dirty="0"/>
          </a:p>
        </p:txBody>
      </p:sp>
      <p:sp>
        <p:nvSpPr>
          <p:cNvPr id="3" name="Text Placeholder 2"/>
          <p:cNvSpPr>
            <a:spLocks noGrp="1"/>
          </p:cNvSpPr>
          <p:nvPr>
            <p:ph type="body" idx="1"/>
          </p:nvPr>
        </p:nvSpPr>
        <p:spPr>
          <a:xfrm>
            <a:off x="1297058" y="7156164"/>
            <a:ext cx="16396395" cy="2339180"/>
          </a:xfrm>
        </p:spPr>
        <p:txBody>
          <a:bodyPr/>
          <a:lstStyle>
            <a:lvl1pPr marL="0" indent="0">
              <a:buNone/>
              <a:defRPr sz="3742">
                <a:solidFill>
                  <a:schemeClr val="tx1">
                    <a:tint val="75000"/>
                  </a:schemeClr>
                </a:solidFill>
              </a:defRPr>
            </a:lvl1pPr>
            <a:lvl2pPr marL="712866" indent="0">
              <a:buNone/>
              <a:defRPr sz="3118">
                <a:solidFill>
                  <a:schemeClr val="tx1">
                    <a:tint val="75000"/>
                  </a:schemeClr>
                </a:solidFill>
              </a:defRPr>
            </a:lvl2pPr>
            <a:lvl3pPr marL="1425732" indent="0">
              <a:buNone/>
              <a:defRPr sz="2807">
                <a:solidFill>
                  <a:schemeClr val="tx1">
                    <a:tint val="75000"/>
                  </a:schemeClr>
                </a:solidFill>
              </a:defRPr>
            </a:lvl3pPr>
            <a:lvl4pPr marL="2138599" indent="0">
              <a:buNone/>
              <a:defRPr sz="2495">
                <a:solidFill>
                  <a:schemeClr val="tx1">
                    <a:tint val="75000"/>
                  </a:schemeClr>
                </a:solidFill>
              </a:defRPr>
            </a:lvl4pPr>
            <a:lvl5pPr marL="2851465" indent="0">
              <a:buNone/>
              <a:defRPr sz="2495">
                <a:solidFill>
                  <a:schemeClr val="tx1">
                    <a:tint val="75000"/>
                  </a:schemeClr>
                </a:solidFill>
              </a:defRPr>
            </a:lvl5pPr>
            <a:lvl6pPr marL="3564331" indent="0">
              <a:buNone/>
              <a:defRPr sz="2495">
                <a:solidFill>
                  <a:schemeClr val="tx1">
                    <a:tint val="75000"/>
                  </a:schemeClr>
                </a:solidFill>
              </a:defRPr>
            </a:lvl6pPr>
            <a:lvl7pPr marL="4277197" indent="0">
              <a:buNone/>
              <a:defRPr sz="2495">
                <a:solidFill>
                  <a:schemeClr val="tx1">
                    <a:tint val="75000"/>
                  </a:schemeClr>
                </a:solidFill>
              </a:defRPr>
            </a:lvl7pPr>
            <a:lvl8pPr marL="4990064" indent="0">
              <a:buNone/>
              <a:defRPr sz="2495">
                <a:solidFill>
                  <a:schemeClr val="tx1">
                    <a:tint val="75000"/>
                  </a:schemeClr>
                </a:solidFill>
              </a:defRPr>
            </a:lvl8pPr>
            <a:lvl9pPr marL="5702930" indent="0">
              <a:buNone/>
              <a:defRPr sz="249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4/27/2024</a:t>
            </a:fld>
            <a:endParaRPr lang="en-US" dirty="0"/>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17231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06959" y="2846623"/>
            <a:ext cx="8079383" cy="6784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3971" y="2846623"/>
            <a:ext cx="8079383" cy="6784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4/27/2024</a:t>
            </a:fld>
            <a:endParaRPr lang="en-US"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7957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435" y="569326"/>
            <a:ext cx="16396395" cy="206689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09436" y="2621369"/>
            <a:ext cx="8042253"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Edit Master text styles</a:t>
            </a:r>
          </a:p>
        </p:txBody>
      </p:sp>
      <p:sp>
        <p:nvSpPr>
          <p:cNvPr id="4" name="Content Placeholder 3"/>
          <p:cNvSpPr>
            <a:spLocks noGrp="1"/>
          </p:cNvSpPr>
          <p:nvPr>
            <p:ph sz="half" idx="2"/>
          </p:nvPr>
        </p:nvSpPr>
        <p:spPr>
          <a:xfrm>
            <a:off x="1309436" y="3906061"/>
            <a:ext cx="8042253" cy="5745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23971" y="2621369"/>
            <a:ext cx="8081859"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Edit Master text styles</a:t>
            </a:r>
          </a:p>
        </p:txBody>
      </p:sp>
      <p:sp>
        <p:nvSpPr>
          <p:cNvPr id="6" name="Content Placeholder 5"/>
          <p:cNvSpPr>
            <a:spLocks noGrp="1"/>
          </p:cNvSpPr>
          <p:nvPr>
            <p:ph sz="quarter" idx="4"/>
          </p:nvPr>
        </p:nvSpPr>
        <p:spPr>
          <a:xfrm>
            <a:off x="9623971" y="3906061"/>
            <a:ext cx="8081859" cy="5745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4/27/2024</a:t>
            </a:fld>
            <a:endParaRPr lang="en-US" dirty="0"/>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2907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4/27/2024</a:t>
            </a:fld>
            <a:endParaRPr lang="en-US" dirty="0"/>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90662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4/27/2024</a:t>
            </a:fld>
            <a:endParaRPr lang="en-US" dirty="0"/>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63200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8081859" y="1539652"/>
            <a:ext cx="9623971" cy="7599245"/>
          </a:xfrm>
        </p:spPr>
        <p:txBody>
          <a:bodyPr/>
          <a:lstStyle>
            <a:lvl1pPr>
              <a:defRPr sz="4989"/>
            </a:lvl1pPr>
            <a:lvl2pPr>
              <a:defRPr sz="4366"/>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4/27/2024</a:t>
            </a:fld>
            <a:endParaRPr lang="en-US"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44004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8081859" y="1539652"/>
            <a:ext cx="9623971" cy="7599245"/>
          </a:xfrm>
        </p:spPr>
        <p:txBody>
          <a:bodyPr anchor="t"/>
          <a:lstStyle>
            <a:lvl1pPr marL="0" indent="0">
              <a:buNone/>
              <a:defRPr sz="4989"/>
            </a:lvl1pPr>
            <a:lvl2pPr marL="712866" indent="0">
              <a:buNone/>
              <a:defRPr sz="4366"/>
            </a:lvl2pPr>
            <a:lvl3pPr marL="1425732" indent="0">
              <a:buNone/>
              <a:defRPr sz="3742"/>
            </a:lvl3pPr>
            <a:lvl4pPr marL="2138599" indent="0">
              <a:buNone/>
              <a:defRPr sz="3118"/>
            </a:lvl4pPr>
            <a:lvl5pPr marL="2851465" indent="0">
              <a:buNone/>
              <a:defRPr sz="3118"/>
            </a:lvl5pPr>
            <a:lvl6pPr marL="3564331" indent="0">
              <a:buNone/>
              <a:defRPr sz="3118"/>
            </a:lvl6pPr>
            <a:lvl7pPr marL="4277197" indent="0">
              <a:buNone/>
              <a:defRPr sz="3118"/>
            </a:lvl7pPr>
            <a:lvl8pPr marL="4990064" indent="0">
              <a:buNone/>
              <a:defRPr sz="3118"/>
            </a:lvl8pPr>
            <a:lvl9pPr marL="5702930"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4/27/2024</a:t>
            </a:fld>
            <a:endParaRPr lang="en-US" dirty="0"/>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7892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959" y="569326"/>
            <a:ext cx="16396395" cy="206689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6959" y="2846623"/>
            <a:ext cx="16396395" cy="67848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06959" y="9911198"/>
            <a:ext cx="4277320" cy="569325"/>
          </a:xfrm>
          <a:prstGeom prst="rect">
            <a:avLst/>
          </a:prstGeom>
        </p:spPr>
        <p:txBody>
          <a:bodyPr vert="horz" lIns="91440" tIns="45720" rIns="91440" bIns="45720" rtlCol="0" anchor="ctr"/>
          <a:lstStyle>
            <a:lvl1pPr algn="l">
              <a:defRPr sz="1871">
                <a:solidFill>
                  <a:schemeClr val="tx1">
                    <a:tint val="75000"/>
                  </a:schemeClr>
                </a:solidFill>
              </a:defRPr>
            </a:lvl1pPr>
          </a:lstStyle>
          <a:p>
            <a:fld id="{1D8BD707-D9CF-40AE-B4C6-C98DA3205C09}" type="datetimeFigureOut">
              <a:rPr lang="en-US" smtClean="0"/>
              <a:t>4/27/2024</a:t>
            </a:fld>
            <a:endParaRPr lang="en-US" dirty="0"/>
          </a:p>
        </p:txBody>
      </p:sp>
      <p:sp>
        <p:nvSpPr>
          <p:cNvPr id="5" name="Footer Placeholder 4"/>
          <p:cNvSpPr>
            <a:spLocks noGrp="1"/>
          </p:cNvSpPr>
          <p:nvPr>
            <p:ph type="ftr" sz="quarter" idx="3"/>
          </p:nvPr>
        </p:nvSpPr>
        <p:spPr>
          <a:xfrm>
            <a:off x="6297166" y="9911198"/>
            <a:ext cx="6415981" cy="569325"/>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3426034" y="9911198"/>
            <a:ext cx="4277320" cy="569325"/>
          </a:xfrm>
          <a:prstGeom prst="rect">
            <a:avLst/>
          </a:prstGeom>
        </p:spPr>
        <p:txBody>
          <a:bodyPr vert="horz" lIns="91440" tIns="45720" rIns="91440" bIns="45720" rtlCol="0" anchor="ctr"/>
          <a:lstStyle>
            <a:lvl1pPr algn="r">
              <a:defRPr sz="1871">
                <a:solidFill>
                  <a:schemeClr val="tx1">
                    <a:tint val="75000"/>
                  </a:schemeClr>
                </a:solidFill>
              </a:defRPr>
            </a:lvl1pPr>
          </a:lstStyle>
          <a:p>
            <a:fld id="{B6F15528-21DE-4FAA-801E-634DDDAF4B2B}" type="slidenum">
              <a:rPr lang="cs-CZ" smtClean="0"/>
              <a:t>‹#›</a:t>
            </a:fld>
            <a:endParaRPr lang="cs-CZ"/>
          </a:p>
        </p:txBody>
      </p:sp>
    </p:spTree>
    <p:extLst>
      <p:ext uri="{BB962C8B-B14F-4D97-AF65-F5344CB8AC3E}">
        <p14:creationId xmlns:p14="http://schemas.microsoft.com/office/powerpoint/2010/main" val="27116026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defTabSz="1425732"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p:bodyStyle>
    <p:otherStyle>
      <a:defPPr>
        <a:defRPr lang="en-US"/>
      </a:defPPr>
      <a:lvl1pPr marL="0" algn="l" defTabSz="1425732" rtl="0" eaLnBrk="1" latinLnBrk="0" hangingPunct="1">
        <a:defRPr sz="2807" kern="1200">
          <a:solidFill>
            <a:schemeClr val="tx1"/>
          </a:solidFill>
          <a:latin typeface="+mn-lt"/>
          <a:ea typeface="+mn-ea"/>
          <a:cs typeface="+mn-cs"/>
        </a:defRPr>
      </a:lvl1pPr>
      <a:lvl2pPr marL="712866" algn="l" defTabSz="1425732" rtl="0" eaLnBrk="1" latinLnBrk="0" hangingPunct="1">
        <a:defRPr sz="2807" kern="1200">
          <a:solidFill>
            <a:schemeClr val="tx1"/>
          </a:solidFill>
          <a:latin typeface="+mn-lt"/>
          <a:ea typeface="+mn-ea"/>
          <a:cs typeface="+mn-cs"/>
        </a:defRPr>
      </a:lvl2pPr>
      <a:lvl3pPr marL="1425732" algn="l" defTabSz="1425732" rtl="0" eaLnBrk="1" latinLnBrk="0" hangingPunct="1">
        <a:defRPr sz="2807" kern="1200">
          <a:solidFill>
            <a:schemeClr val="tx1"/>
          </a:solidFill>
          <a:latin typeface="+mn-lt"/>
          <a:ea typeface="+mn-ea"/>
          <a:cs typeface="+mn-cs"/>
        </a:defRPr>
      </a:lvl3pPr>
      <a:lvl4pPr marL="2138599" algn="l" defTabSz="1425732" rtl="0" eaLnBrk="1" latinLnBrk="0" hangingPunct="1">
        <a:defRPr sz="2807" kern="1200">
          <a:solidFill>
            <a:schemeClr val="tx1"/>
          </a:solidFill>
          <a:latin typeface="+mn-lt"/>
          <a:ea typeface="+mn-ea"/>
          <a:cs typeface="+mn-cs"/>
        </a:defRPr>
      </a:lvl4pPr>
      <a:lvl5pPr marL="2851465" algn="l" defTabSz="1425732" rtl="0" eaLnBrk="1" latinLnBrk="0" hangingPunct="1">
        <a:defRPr sz="2807" kern="1200">
          <a:solidFill>
            <a:schemeClr val="tx1"/>
          </a:solidFill>
          <a:latin typeface="+mn-lt"/>
          <a:ea typeface="+mn-ea"/>
          <a:cs typeface="+mn-cs"/>
        </a:defRPr>
      </a:lvl5pPr>
      <a:lvl6pPr marL="3564331" algn="l" defTabSz="1425732" rtl="0" eaLnBrk="1" latinLnBrk="0" hangingPunct="1">
        <a:defRPr sz="2807" kern="1200">
          <a:solidFill>
            <a:schemeClr val="tx1"/>
          </a:solidFill>
          <a:latin typeface="+mn-lt"/>
          <a:ea typeface="+mn-ea"/>
          <a:cs typeface="+mn-cs"/>
        </a:defRPr>
      </a:lvl6pPr>
      <a:lvl7pPr marL="4277197" algn="l" defTabSz="1425732" rtl="0" eaLnBrk="1" latinLnBrk="0" hangingPunct="1">
        <a:defRPr sz="2807" kern="1200">
          <a:solidFill>
            <a:schemeClr val="tx1"/>
          </a:solidFill>
          <a:latin typeface="+mn-lt"/>
          <a:ea typeface="+mn-ea"/>
          <a:cs typeface="+mn-cs"/>
        </a:defRPr>
      </a:lvl7pPr>
      <a:lvl8pPr marL="4990064" algn="l" defTabSz="1425732" rtl="0" eaLnBrk="1" latinLnBrk="0" hangingPunct="1">
        <a:defRPr sz="2807" kern="1200">
          <a:solidFill>
            <a:schemeClr val="tx1"/>
          </a:solidFill>
          <a:latin typeface="+mn-lt"/>
          <a:ea typeface="+mn-ea"/>
          <a:cs typeface="+mn-cs"/>
        </a:defRPr>
      </a:lvl8pPr>
      <a:lvl9pPr marL="5702930" algn="l" defTabSz="1425732" rtl="0" eaLnBrk="1" latinLnBrk="0" hangingPunct="1">
        <a:defRPr sz="2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youtu.be/uaIyKo0Mu3Q"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disabilityphilanthropy.org/resource/disability-history-an-introduc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8" Type="http://schemas.openxmlformats.org/officeDocument/2006/relationships/hyperlink" Target="https://www.ecac-parentcenter.org/wp-content/uploads/ecac_IEP_NewLayout_04202022_rev-1-2.pdf" TargetMode="External"/><Relationship Id="rId13" Type="http://schemas.openxmlformats.org/officeDocument/2006/relationships/hyperlink" Target="https://www.ecac-parentcenter.org/wp-content/uploads/F2F-one-pager-SPA.pdf" TargetMode="External"/><Relationship Id="rId3" Type="http://schemas.openxmlformats.org/officeDocument/2006/relationships/image" Target="../media/image18.png"/><Relationship Id="rId7" Type="http://schemas.openxmlformats.org/officeDocument/2006/relationships/hyperlink" Target="https://www.ecac-parentcenter.org/wp-content/uploads/ecac_NewMedicaidWaivers_Flyer_11272023_v2_final-1.pdf" TargetMode="External"/><Relationship Id="rId12" Type="http://schemas.openxmlformats.org/officeDocument/2006/relationships/hyperlink" Target="https://www.ecac-parentcenter.org/wp-content/uploads/F2F-one-pager-1.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ecac-parentcenter.org/wp-content/uploads/FINAL-ecac_SSI_SSDI_Flyer_revised_V6-1.pdf" TargetMode="External"/><Relationship Id="rId11" Type="http://schemas.openxmlformats.org/officeDocument/2006/relationships/hyperlink" Target="https://www.ecac-parentcenter.org/wp-content/uploads/ECAC_PaintingtheBigPicture_Span_032021.pdf" TargetMode="External"/><Relationship Id="rId5" Type="http://schemas.openxmlformats.org/officeDocument/2006/relationships/hyperlink" Target="https://www.ecac-parentcenter.org/wp-content/uploads/ECACResourceAdaptationsIfThisDoThat.pdf" TargetMode="External"/><Relationship Id="rId15" Type="http://schemas.openxmlformats.org/officeDocument/2006/relationships/image" Target="../media/image34.jpeg"/><Relationship Id="rId10" Type="http://schemas.openxmlformats.org/officeDocument/2006/relationships/hyperlink" Target="https://www.ecac-parentcenter.org/wp-content/uploads/ECAC_PaintingtheBigPicture_Fillable-071322-2.pdf" TargetMode="External"/><Relationship Id="rId4" Type="http://schemas.openxmlformats.org/officeDocument/2006/relationships/hyperlink" Target="https://www.ecac-parentcenter.org/wp-content/uploads/Accommodations-to-Consider-for-Students-with-Problems-in-Organization.pdf" TargetMode="External"/><Relationship Id="rId9" Type="http://schemas.openxmlformats.org/officeDocument/2006/relationships/hyperlink" Target="https://www.ecac-parentcenter.org/wp-content/uploads/ECAC_StudentSnapshot2014.pdf" TargetMode="External"/><Relationship Id="rId14"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openxmlformats.org/officeDocument/2006/relationships/hyperlink" Target="http://www.ecac-parentcenter.org/" TargetMode="External"/><Relationship Id="rId7" Type="http://schemas.openxmlformats.org/officeDocument/2006/relationships/hyperlink" Target="https://www.youtube.com/user/ECACorg" TargetMode="External"/><Relationship Id="rId12"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hyperlink" Target="https://www.facebook.com/ecacparentcenter/" TargetMode="External"/><Relationship Id="rId5" Type="http://schemas.openxmlformats.org/officeDocument/2006/relationships/hyperlink" Target="https://www.instagram.com/ecacparentcenter/" TargetMode="External"/><Relationship Id="rId10" Type="http://schemas.openxmlformats.org/officeDocument/2006/relationships/image" Target="../media/image40.png"/><Relationship Id="rId4" Type="http://schemas.openxmlformats.org/officeDocument/2006/relationships/image" Target="../media/image2.png"/><Relationship Id="rId9" Type="http://schemas.openxmlformats.org/officeDocument/2006/relationships/hyperlink" Target="https://www.linkedin.com/company/exceptional-children%27s-assistance-cen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merriam-webster.com/dictionary/advocacy?pronunciation&amp;lang=en_us&amp;dir=a&amp;file=advoca01" TargetMode="External"/><Relationship Id="rId4" Type="http://schemas.openxmlformats.org/officeDocument/2006/relationships/hyperlink" Target="https://www.merriam-webster.com/dictionary/nou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0F95502-65C6-482A-9B40-DDCB8DAA9D75}"/>
              </a:ext>
            </a:extLst>
          </p:cNvPr>
          <p:cNvGrpSpPr/>
          <p:nvPr/>
        </p:nvGrpSpPr>
        <p:grpSpPr>
          <a:xfrm>
            <a:off x="0" y="0"/>
            <a:ext cx="19010313" cy="1112119"/>
            <a:chOff x="-324644" y="2222500"/>
            <a:chExt cx="22261685" cy="1302327"/>
          </a:xfrm>
        </p:grpSpPr>
        <p:sp>
          <p:nvSpPr>
            <p:cNvPr id="2"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3"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2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23"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18" name="object 18"/>
          <p:cNvSpPr txBox="1"/>
          <p:nvPr/>
        </p:nvSpPr>
        <p:spPr>
          <a:xfrm>
            <a:off x="3000339" y="1224349"/>
            <a:ext cx="12701532" cy="1859483"/>
          </a:xfrm>
          <a:prstGeom prst="rect">
            <a:avLst/>
          </a:prstGeom>
        </p:spPr>
        <p:txBody>
          <a:bodyPr vert="horz" wrap="square" lIns="0" tIns="12700" rIns="0" bIns="0" rtlCol="0">
            <a:spAutoFit/>
          </a:bodyPr>
          <a:lstStyle/>
          <a:p>
            <a:pPr marL="1223010" marR="5080" indent="-1210945" algn="ctr">
              <a:lnSpc>
                <a:spcPct val="100000"/>
              </a:lnSpc>
              <a:spcBef>
                <a:spcPts val="100"/>
              </a:spcBef>
            </a:pPr>
            <a:r>
              <a:rPr lang="en-US" sz="12000" b="1" spc="-5" dirty="0">
                <a:solidFill>
                  <a:srgbClr val="00318B"/>
                </a:solidFill>
                <a:cs typeface="Source Sans Pro"/>
              </a:rPr>
              <a:t>ADVOCACY SKILLS</a:t>
            </a:r>
            <a:endParaRPr lang="cs-CZ" sz="12000" b="1" dirty="0">
              <a:cs typeface="Source Sans Pro"/>
            </a:endParaRPr>
          </a:p>
        </p:txBody>
      </p:sp>
      <p:sp>
        <p:nvSpPr>
          <p:cNvPr id="19" name="object 19"/>
          <p:cNvSpPr/>
          <p:nvPr/>
        </p:nvSpPr>
        <p:spPr>
          <a:xfrm flipV="1">
            <a:off x="5695156" y="4127500"/>
            <a:ext cx="7696200" cy="274319"/>
          </a:xfrm>
          <a:custGeom>
            <a:avLst/>
            <a:gdLst/>
            <a:ahLst/>
            <a:cxnLst/>
            <a:rect l="l" t="t" r="r" b="b"/>
            <a:pathLst>
              <a:path w="4686300">
                <a:moveTo>
                  <a:pt x="0" y="0"/>
                </a:moveTo>
                <a:lnTo>
                  <a:pt x="4686300" y="0"/>
                </a:lnTo>
              </a:path>
            </a:pathLst>
          </a:custGeom>
          <a:ln w="8466">
            <a:solidFill>
              <a:srgbClr val="002E8E"/>
            </a:solidFill>
          </a:ln>
        </p:spPr>
        <p:txBody>
          <a:bodyPr wrap="square" lIns="0" tIns="0" rIns="0" bIns="0" rtlCol="0"/>
          <a:lstStyle/>
          <a:p>
            <a:pPr algn="ctr"/>
            <a:endParaRPr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456" y="2923584"/>
            <a:ext cx="4419600" cy="2956470"/>
          </a:xfrm>
          <a:prstGeom prst="rect">
            <a:avLst/>
          </a:prstGeom>
          <a:effectLst>
            <a:softEdge rad="127000"/>
          </a:effectLst>
        </p:spPr>
      </p:pic>
      <p:sp>
        <p:nvSpPr>
          <p:cNvPr id="11" name="Rectangle 10"/>
          <p:cNvSpPr/>
          <p:nvPr/>
        </p:nvSpPr>
        <p:spPr>
          <a:xfrm>
            <a:off x="4752975" y="5023535"/>
            <a:ext cx="9502775" cy="646331"/>
          </a:xfrm>
          <a:prstGeom prst="rect">
            <a:avLst/>
          </a:prstGeom>
        </p:spPr>
        <p:txBody>
          <a:bodyPr>
            <a:spAutoFit/>
          </a:bodyPr>
          <a:lstStyle/>
          <a:p>
            <a:r>
              <a:rPr lang="en-US" b="1" i="1" dirty="0">
                <a:solidFill>
                  <a:schemeClr val="bg1"/>
                </a:solidFill>
                <a:latin typeface="Calibri" panose="020F0502020204030204" pitchFamily="34" charset="0"/>
                <a:ea typeface="Calibri" panose="020F0502020204030204" pitchFamily="34" charset="0"/>
                <a:cs typeface="Calibri" panose="020F0502020204030204" pitchFamily="34" charset="0"/>
              </a:rPr>
              <a:t>Come Learn</a:t>
            </a:r>
          </a:p>
          <a:p>
            <a:r>
              <a:rPr lang="en-US" b="1" i="1" dirty="0">
                <a:solidFill>
                  <a:schemeClr val="bg1"/>
                </a:solidFill>
                <a:latin typeface="Calibri" panose="020F0502020204030204" pitchFamily="34" charset="0"/>
                <a:ea typeface="Calibri" panose="020F0502020204030204" pitchFamily="34" charset="0"/>
                <a:cs typeface="Calibri" panose="020F0502020204030204" pitchFamily="34" charset="0"/>
              </a:rPr>
              <a:t>About Them All!</a:t>
            </a:r>
          </a:p>
        </p:txBody>
      </p:sp>
      <p:sp>
        <p:nvSpPr>
          <p:cNvPr id="12" name="TextBox 11"/>
          <p:cNvSpPr txBox="1"/>
          <p:nvPr/>
        </p:nvSpPr>
        <p:spPr>
          <a:xfrm>
            <a:off x="5348838" y="5951191"/>
            <a:ext cx="8388835" cy="923330"/>
          </a:xfrm>
          <a:prstGeom prst="rect">
            <a:avLst/>
          </a:prstGeom>
          <a:noFill/>
        </p:spPr>
        <p:txBody>
          <a:bodyPr wrap="none" rtlCol="0">
            <a:spAutoFit/>
          </a:bodyPr>
          <a:lstStyle/>
          <a:p>
            <a:r>
              <a:rPr lang="en-US" sz="5400" b="1" i="1" dirty="0"/>
              <a:t>Come Learn About Them All!</a:t>
            </a:r>
          </a:p>
        </p:txBody>
      </p:sp>
      <p:sp>
        <p:nvSpPr>
          <p:cNvPr id="13" name="TextBox 12"/>
          <p:cNvSpPr txBox="1"/>
          <p:nvPr/>
        </p:nvSpPr>
        <p:spPr>
          <a:xfrm>
            <a:off x="7146445" y="3843781"/>
            <a:ext cx="780983" cy="1107996"/>
          </a:xfrm>
          <a:prstGeom prst="rect">
            <a:avLst/>
          </a:prstGeom>
          <a:noFill/>
        </p:spPr>
        <p:txBody>
          <a:bodyPr wrap="none" rtlCol="0">
            <a:spAutoFit/>
          </a:bodyPr>
          <a:lstStyle/>
          <a:p>
            <a:r>
              <a:rPr lang="en-US" sz="6600" b="1" dirty="0">
                <a:solidFill>
                  <a:schemeClr val="accent2"/>
                </a:solidFill>
              </a:rPr>
              <a:t>&amp;</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51557" y="8089900"/>
            <a:ext cx="4422657" cy="2267717"/>
          </a:xfrm>
          <a:prstGeom prst="rect">
            <a:avLst/>
          </a:prstGeom>
        </p:spPr>
      </p:pic>
      <p:sp>
        <p:nvSpPr>
          <p:cNvPr id="25" name="TextBox 24"/>
          <p:cNvSpPr txBox="1"/>
          <p:nvPr/>
        </p:nvSpPr>
        <p:spPr>
          <a:xfrm>
            <a:off x="803079" y="6275707"/>
            <a:ext cx="9784153" cy="3046988"/>
          </a:xfrm>
          <a:prstGeom prst="rect">
            <a:avLst/>
          </a:prstGeom>
          <a:noFill/>
        </p:spPr>
        <p:txBody>
          <a:bodyPr wrap="none" rtlCol="0">
            <a:spAutoFit/>
          </a:bodyPr>
          <a:lstStyle/>
          <a:p>
            <a:r>
              <a:rPr lang="en-US" sz="3200" dirty="0">
                <a:cs typeface="Arial" panose="020B0604020202020204" pitchFamily="34" charset="0"/>
              </a:rPr>
              <a:t>Presented by:</a:t>
            </a:r>
          </a:p>
          <a:p>
            <a:r>
              <a:rPr lang="en-US" sz="3200" b="1" dirty="0">
                <a:cs typeface="Arial" panose="020B0604020202020204" pitchFamily="34" charset="0"/>
              </a:rPr>
              <a:t>Aimee Combs</a:t>
            </a:r>
            <a:endParaRPr lang="en-US" sz="3200" dirty="0">
              <a:cs typeface="Arial" panose="020B0604020202020204" pitchFamily="34" charset="0"/>
            </a:endParaRPr>
          </a:p>
          <a:p>
            <a:r>
              <a:rPr lang="en-US" sz="3200" i="1" dirty="0">
                <a:cs typeface="Arial" panose="020B0604020202020204" pitchFamily="34" charset="0"/>
              </a:rPr>
              <a:t>Executive Director</a:t>
            </a:r>
          </a:p>
          <a:p>
            <a:endParaRPr lang="en-US" sz="3200" i="1" dirty="0">
              <a:cs typeface="Arial" panose="020B0604020202020204" pitchFamily="34" charset="0"/>
            </a:endParaRPr>
          </a:p>
          <a:p>
            <a:r>
              <a:rPr lang="en-US" sz="3200" b="1" dirty="0">
                <a:cs typeface="Arial" panose="020B0604020202020204" pitchFamily="34" charset="0"/>
              </a:rPr>
              <a:t>Christy Moore</a:t>
            </a:r>
            <a:endParaRPr lang="en-US" sz="3200" dirty="0">
              <a:cs typeface="Arial" panose="020B0604020202020204" pitchFamily="34" charset="0"/>
            </a:endParaRPr>
          </a:p>
          <a:p>
            <a:r>
              <a:rPr lang="en-US" sz="3200" i="1" dirty="0">
                <a:cs typeface="Arial" panose="020B0604020202020204" pitchFamily="34" charset="0"/>
              </a:rPr>
              <a:t>Family to Family Health Information Center Program Lead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DC037C-C731-4D52-835A-5765F8A4FBF2}"/>
              </a:ext>
            </a:extLst>
          </p:cNvPr>
          <p:cNvGrpSpPr/>
          <p:nvPr/>
        </p:nvGrpSpPr>
        <p:grpSpPr>
          <a:xfrm>
            <a:off x="0" y="546100"/>
            <a:ext cx="4094957" cy="828000"/>
            <a:chOff x="1523376" y="8642689"/>
            <a:chExt cx="2537649" cy="439424"/>
          </a:xfrm>
        </p:grpSpPr>
        <p:sp>
          <p:nvSpPr>
            <p:cNvPr id="24" name="object 4">
              <a:extLst>
                <a:ext uri="{FF2B5EF4-FFF2-40B4-BE49-F238E27FC236}">
                  <a16:creationId xmlns:a16="http://schemas.microsoft.com/office/drawing/2014/main" id="{FAC1F606-62F6-4305-800B-EF4BDCC04BC6}"/>
                </a:ext>
              </a:extLst>
            </p:cNvPr>
            <p:cNvSpPr/>
            <p:nvPr/>
          </p:nvSpPr>
          <p:spPr>
            <a:xfrm>
              <a:off x="1523376" y="8642693"/>
              <a:ext cx="2321548"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25"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sp>
        <p:nvSpPr>
          <p:cNvPr id="11" name="object 9">
            <a:extLst>
              <a:ext uri="{FF2B5EF4-FFF2-40B4-BE49-F238E27FC236}">
                <a16:creationId xmlns:a16="http://schemas.microsoft.com/office/drawing/2014/main" id="{0A39365D-A6B5-4623-AC67-FBE1BB6FC527}"/>
              </a:ext>
            </a:extLst>
          </p:cNvPr>
          <p:cNvSpPr txBox="1"/>
          <p:nvPr/>
        </p:nvSpPr>
        <p:spPr>
          <a:xfrm>
            <a:off x="339198" y="621690"/>
            <a:ext cx="3581400"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FFFFF"/>
                </a:solidFill>
                <a:cs typeface="Source Sans Pro Light"/>
              </a:rPr>
              <a:t>Self-Advocacy</a:t>
            </a:r>
            <a:endParaRPr lang="cs-CZ" sz="3600" b="1" dirty="0">
              <a:cs typeface="Source Sans Pro Ligh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556" y="2679700"/>
            <a:ext cx="12835694" cy="570614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34756" y="9461500"/>
            <a:ext cx="762000" cy="762000"/>
          </a:xfrm>
          <a:prstGeom prst="rect">
            <a:avLst/>
          </a:prstGeom>
        </p:spPr>
      </p:pic>
      <p:sp>
        <p:nvSpPr>
          <p:cNvPr id="6" name="Rectangle 5"/>
          <p:cNvSpPr/>
          <p:nvPr/>
        </p:nvSpPr>
        <p:spPr>
          <a:xfrm>
            <a:off x="7523956" y="8891221"/>
            <a:ext cx="4838184" cy="800219"/>
          </a:xfrm>
          <a:prstGeom prst="rect">
            <a:avLst/>
          </a:prstGeom>
        </p:spPr>
        <p:txBody>
          <a:bodyPr wrap="none">
            <a:spAutoFit/>
          </a:bodyPr>
          <a:lstStyle/>
          <a:p>
            <a:r>
              <a:rPr lang="en-US" sz="2800" dirty="0">
                <a:hlinkClick r:id="rId5"/>
              </a:rPr>
              <a:t>https://youtu.be/uaIyKo0Mu3Q</a:t>
            </a:r>
            <a:endParaRPr lang="en-US" sz="2800" dirty="0"/>
          </a:p>
          <a:p>
            <a:endParaRPr lang="en-US" dirty="0"/>
          </a:p>
        </p:txBody>
      </p:sp>
    </p:spTree>
    <p:extLst>
      <p:ext uri="{BB962C8B-B14F-4D97-AF65-F5344CB8AC3E}">
        <p14:creationId xmlns:p14="http://schemas.microsoft.com/office/powerpoint/2010/main" val="111882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DC037C-C731-4D52-835A-5765F8A4FBF2}"/>
              </a:ext>
            </a:extLst>
          </p:cNvPr>
          <p:cNvGrpSpPr/>
          <p:nvPr/>
        </p:nvGrpSpPr>
        <p:grpSpPr>
          <a:xfrm>
            <a:off x="0" y="546100"/>
            <a:ext cx="4094957" cy="828000"/>
            <a:chOff x="1523376" y="8642689"/>
            <a:chExt cx="2537649" cy="439424"/>
          </a:xfrm>
        </p:grpSpPr>
        <p:sp>
          <p:nvSpPr>
            <p:cNvPr id="24" name="object 4">
              <a:extLst>
                <a:ext uri="{FF2B5EF4-FFF2-40B4-BE49-F238E27FC236}">
                  <a16:creationId xmlns:a16="http://schemas.microsoft.com/office/drawing/2014/main" id="{FAC1F606-62F6-4305-800B-EF4BDCC04BC6}"/>
                </a:ext>
              </a:extLst>
            </p:cNvPr>
            <p:cNvSpPr/>
            <p:nvPr/>
          </p:nvSpPr>
          <p:spPr>
            <a:xfrm>
              <a:off x="1523376" y="8642693"/>
              <a:ext cx="2321548"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25"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sp>
        <p:nvSpPr>
          <p:cNvPr id="11" name="object 9">
            <a:extLst>
              <a:ext uri="{FF2B5EF4-FFF2-40B4-BE49-F238E27FC236}">
                <a16:creationId xmlns:a16="http://schemas.microsoft.com/office/drawing/2014/main" id="{0A39365D-A6B5-4623-AC67-FBE1BB6FC527}"/>
              </a:ext>
            </a:extLst>
          </p:cNvPr>
          <p:cNvSpPr txBox="1"/>
          <p:nvPr/>
        </p:nvSpPr>
        <p:spPr>
          <a:xfrm>
            <a:off x="132556" y="676685"/>
            <a:ext cx="4212958"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FFFFF"/>
                </a:solidFill>
                <a:cs typeface="Source Sans Pro Light"/>
              </a:rPr>
              <a:t>Individual Advocacy</a:t>
            </a:r>
            <a:endParaRPr lang="cs-CZ" sz="3600" b="1" dirty="0">
              <a:cs typeface="Source Sans Pro Ligh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4756" y="9461500"/>
            <a:ext cx="762000" cy="762000"/>
          </a:xfrm>
          <a:prstGeom prst="rect">
            <a:avLst/>
          </a:prstGeom>
        </p:spPr>
      </p:pic>
      <p:pic>
        <p:nvPicPr>
          <p:cNvPr id="1026" name="Picture 2" descr="Child Advocacy Quotes - Factory Me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156" y="1536700"/>
            <a:ext cx="8580321" cy="792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028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DC037C-C731-4D52-835A-5765F8A4FBF2}"/>
              </a:ext>
            </a:extLst>
          </p:cNvPr>
          <p:cNvGrpSpPr/>
          <p:nvPr/>
        </p:nvGrpSpPr>
        <p:grpSpPr>
          <a:xfrm>
            <a:off x="0" y="546100"/>
            <a:ext cx="4094957" cy="828000"/>
            <a:chOff x="1523376" y="8642689"/>
            <a:chExt cx="2537649" cy="439424"/>
          </a:xfrm>
        </p:grpSpPr>
        <p:sp>
          <p:nvSpPr>
            <p:cNvPr id="24" name="object 4">
              <a:extLst>
                <a:ext uri="{FF2B5EF4-FFF2-40B4-BE49-F238E27FC236}">
                  <a16:creationId xmlns:a16="http://schemas.microsoft.com/office/drawing/2014/main" id="{FAC1F606-62F6-4305-800B-EF4BDCC04BC6}"/>
                </a:ext>
              </a:extLst>
            </p:cNvPr>
            <p:cNvSpPr/>
            <p:nvPr/>
          </p:nvSpPr>
          <p:spPr>
            <a:xfrm>
              <a:off x="1523376" y="8642693"/>
              <a:ext cx="2321548"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25"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sp>
        <p:nvSpPr>
          <p:cNvPr id="11" name="object 9">
            <a:extLst>
              <a:ext uri="{FF2B5EF4-FFF2-40B4-BE49-F238E27FC236}">
                <a16:creationId xmlns:a16="http://schemas.microsoft.com/office/drawing/2014/main" id="{0A39365D-A6B5-4623-AC67-FBE1BB6FC527}"/>
              </a:ext>
            </a:extLst>
          </p:cNvPr>
          <p:cNvSpPr txBox="1"/>
          <p:nvPr/>
        </p:nvSpPr>
        <p:spPr>
          <a:xfrm>
            <a:off x="132556" y="676685"/>
            <a:ext cx="4212958" cy="566822"/>
          </a:xfrm>
          <a:prstGeom prst="rect">
            <a:avLst/>
          </a:prstGeom>
        </p:spPr>
        <p:txBody>
          <a:bodyPr vert="horz" wrap="square" lIns="0" tIns="12700" rIns="0" bIns="0" rtlCol="0">
            <a:spAutoFit/>
          </a:bodyPr>
          <a:lstStyle/>
          <a:p>
            <a:pPr marL="12700">
              <a:lnSpc>
                <a:spcPct val="100000"/>
              </a:lnSpc>
              <a:spcBef>
                <a:spcPts val="100"/>
              </a:spcBef>
            </a:pPr>
            <a:r>
              <a:rPr lang="en-US" sz="3600" b="1" dirty="0">
                <a:solidFill>
                  <a:srgbClr val="FFFFFF"/>
                </a:solidFill>
                <a:cs typeface="Source Sans Pro Light"/>
              </a:rPr>
              <a:t>Systems Advocacy</a:t>
            </a:r>
            <a:endParaRPr lang="cs-CZ" sz="3600" b="1" dirty="0">
              <a:cs typeface="Source Sans Pro Ligh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4756" y="9461500"/>
            <a:ext cx="762000" cy="762000"/>
          </a:xfrm>
          <a:prstGeom prst="rect">
            <a:avLst/>
          </a:prstGeom>
        </p:spPr>
      </p:pic>
      <p:sp>
        <p:nvSpPr>
          <p:cNvPr id="2" name="Rectangle 1"/>
          <p:cNvSpPr/>
          <p:nvPr/>
        </p:nvSpPr>
        <p:spPr>
          <a:xfrm>
            <a:off x="3740415" y="5514801"/>
            <a:ext cx="12038039" cy="461665"/>
          </a:xfrm>
          <a:prstGeom prst="rect">
            <a:avLst/>
          </a:prstGeom>
        </p:spPr>
        <p:txBody>
          <a:bodyPr wrap="none">
            <a:spAutoFit/>
          </a:bodyPr>
          <a:lstStyle/>
          <a:p>
            <a:r>
              <a:rPr lang="en-US" sz="2400" dirty="0">
                <a:hlinkClick r:id="rId4"/>
              </a:rPr>
              <a:t>Disability History: An Introduction - Disability &amp; Philanthropy Forum (disabilityphilanthropy.org)</a:t>
            </a:r>
            <a:endParaRPr lang="en-US" sz="2400" dirty="0"/>
          </a:p>
        </p:txBody>
      </p:sp>
      <p:sp>
        <p:nvSpPr>
          <p:cNvPr id="4" name="Rectangle 3"/>
          <p:cNvSpPr/>
          <p:nvPr/>
        </p:nvSpPr>
        <p:spPr>
          <a:xfrm>
            <a:off x="7828756" y="7404100"/>
            <a:ext cx="3067763" cy="369332"/>
          </a:xfrm>
          <a:prstGeom prst="rect">
            <a:avLst/>
          </a:prstGeom>
        </p:spPr>
        <p:txBody>
          <a:bodyPr wrap="none">
            <a:spAutoFit/>
          </a:bodyPr>
          <a:lstStyle/>
          <a:p>
            <a:r>
              <a:rPr lang="en-US" dirty="0"/>
              <a:t>https://youtu.be/e9lkvA2LwkA</a:t>
            </a:r>
          </a:p>
        </p:txBody>
      </p:sp>
      <p:sp>
        <p:nvSpPr>
          <p:cNvPr id="5" name="TextBox 4"/>
          <p:cNvSpPr txBox="1"/>
          <p:nvPr/>
        </p:nvSpPr>
        <p:spPr>
          <a:xfrm>
            <a:off x="1209237" y="2609841"/>
            <a:ext cx="16306800" cy="1938992"/>
          </a:xfrm>
          <a:prstGeom prst="rect">
            <a:avLst/>
          </a:prstGeom>
          <a:noFill/>
        </p:spPr>
        <p:txBody>
          <a:bodyPr wrap="square" rtlCol="0">
            <a:spAutoFit/>
          </a:bodyPr>
          <a:lstStyle/>
          <a:p>
            <a:r>
              <a:rPr lang="en-US" sz="4000" dirty="0"/>
              <a:t>Systems advocacy involves efforts to change policies, rules, or laws. It aims to influence government, organization, or agency practices to better serve the collective voice, especially for vulnerable populations</a:t>
            </a:r>
          </a:p>
        </p:txBody>
      </p:sp>
    </p:spTree>
    <p:extLst>
      <p:ext uri="{BB962C8B-B14F-4D97-AF65-F5344CB8AC3E}">
        <p14:creationId xmlns:p14="http://schemas.microsoft.com/office/powerpoint/2010/main" val="3165386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DC037C-C731-4D52-835A-5765F8A4FBF2}"/>
              </a:ext>
            </a:extLst>
          </p:cNvPr>
          <p:cNvGrpSpPr/>
          <p:nvPr/>
        </p:nvGrpSpPr>
        <p:grpSpPr>
          <a:xfrm>
            <a:off x="1" y="1612900"/>
            <a:ext cx="5695156" cy="955897"/>
            <a:chOff x="690396" y="8642689"/>
            <a:chExt cx="3370629" cy="439424"/>
          </a:xfrm>
        </p:grpSpPr>
        <p:sp>
          <p:nvSpPr>
            <p:cNvPr id="24" name="object 4">
              <a:extLst>
                <a:ext uri="{FF2B5EF4-FFF2-40B4-BE49-F238E27FC236}">
                  <a16:creationId xmlns:a16="http://schemas.microsoft.com/office/drawing/2014/main" id="{FAC1F606-62F6-4305-800B-EF4BDCC04BC6}"/>
                </a:ext>
              </a:extLst>
            </p:cNvPr>
            <p:cNvSpPr/>
            <p:nvPr/>
          </p:nvSpPr>
          <p:spPr>
            <a:xfrm>
              <a:off x="690396" y="8642693"/>
              <a:ext cx="3154529"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25"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sp>
        <p:nvSpPr>
          <p:cNvPr id="11" name="object 9">
            <a:extLst>
              <a:ext uri="{FF2B5EF4-FFF2-40B4-BE49-F238E27FC236}">
                <a16:creationId xmlns:a16="http://schemas.microsoft.com/office/drawing/2014/main" id="{0A39365D-A6B5-4623-AC67-FBE1BB6FC527}"/>
              </a:ext>
            </a:extLst>
          </p:cNvPr>
          <p:cNvSpPr txBox="1"/>
          <p:nvPr/>
        </p:nvSpPr>
        <p:spPr>
          <a:xfrm>
            <a:off x="333224" y="1735527"/>
            <a:ext cx="7419332" cy="751488"/>
          </a:xfrm>
          <a:prstGeom prst="rect">
            <a:avLst/>
          </a:prstGeom>
        </p:spPr>
        <p:txBody>
          <a:bodyPr vert="horz" wrap="square" lIns="0" tIns="12700" rIns="0" bIns="0" rtlCol="0">
            <a:spAutoFit/>
          </a:bodyPr>
          <a:lstStyle/>
          <a:p>
            <a:pPr marL="12700">
              <a:lnSpc>
                <a:spcPct val="100000"/>
              </a:lnSpc>
              <a:spcBef>
                <a:spcPts val="100"/>
              </a:spcBef>
            </a:pPr>
            <a:r>
              <a:rPr lang="en-US" sz="4800" b="1" dirty="0">
                <a:solidFill>
                  <a:srgbClr val="FFFFFF"/>
                </a:solidFill>
                <a:cs typeface="Source Sans Pro Light"/>
              </a:rPr>
              <a:t>Systems</a:t>
            </a:r>
            <a:endParaRPr lang="cs-CZ" sz="4800" b="1" dirty="0">
              <a:cs typeface="Source Sans Pro Light"/>
            </a:endParaRPr>
          </a:p>
        </p:txBody>
      </p:sp>
      <p:grpSp>
        <p:nvGrpSpPr>
          <p:cNvPr id="26" name="Group 2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30"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31"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3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34"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4756" y="9461500"/>
            <a:ext cx="762000" cy="762000"/>
          </a:xfrm>
          <a:prstGeom prst="rect">
            <a:avLst/>
          </a:prstGeom>
        </p:spPr>
      </p:pic>
      <p:grpSp>
        <p:nvGrpSpPr>
          <p:cNvPr id="13" name="Group 12">
            <a:extLst>
              <a:ext uri="{FF2B5EF4-FFF2-40B4-BE49-F238E27FC236}">
                <a16:creationId xmlns:a16="http://schemas.microsoft.com/office/drawing/2014/main" id="{E9DC037C-C731-4D52-835A-5765F8A4FBF2}"/>
              </a:ext>
            </a:extLst>
          </p:cNvPr>
          <p:cNvGrpSpPr/>
          <p:nvPr/>
        </p:nvGrpSpPr>
        <p:grpSpPr>
          <a:xfrm>
            <a:off x="1421" y="7404100"/>
            <a:ext cx="10114755" cy="1524000"/>
            <a:chOff x="564554" y="8642689"/>
            <a:chExt cx="3496471" cy="439424"/>
          </a:xfrm>
        </p:grpSpPr>
        <p:sp>
          <p:nvSpPr>
            <p:cNvPr id="15" name="object 4">
              <a:extLst>
                <a:ext uri="{FF2B5EF4-FFF2-40B4-BE49-F238E27FC236}">
                  <a16:creationId xmlns:a16="http://schemas.microsoft.com/office/drawing/2014/main" id="{FAC1F606-62F6-4305-800B-EF4BDCC04BC6}"/>
                </a:ext>
              </a:extLst>
            </p:cNvPr>
            <p:cNvSpPr/>
            <p:nvPr/>
          </p:nvSpPr>
          <p:spPr>
            <a:xfrm>
              <a:off x="564554" y="8642693"/>
              <a:ext cx="3280372"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16"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sp>
        <p:nvSpPr>
          <p:cNvPr id="17" name="object 9">
            <a:extLst>
              <a:ext uri="{FF2B5EF4-FFF2-40B4-BE49-F238E27FC236}">
                <a16:creationId xmlns:a16="http://schemas.microsoft.com/office/drawing/2014/main" id="{0A39365D-A6B5-4623-AC67-FBE1BB6FC527}"/>
              </a:ext>
            </a:extLst>
          </p:cNvPr>
          <p:cNvSpPr txBox="1"/>
          <p:nvPr/>
        </p:nvSpPr>
        <p:spPr>
          <a:xfrm>
            <a:off x="350594" y="7620398"/>
            <a:ext cx="10972800" cy="843821"/>
          </a:xfrm>
          <a:prstGeom prst="rect">
            <a:avLst/>
          </a:prstGeom>
        </p:spPr>
        <p:txBody>
          <a:bodyPr vert="horz" wrap="square" lIns="0" tIns="12700" rIns="0" bIns="0" rtlCol="0">
            <a:spAutoFit/>
          </a:bodyPr>
          <a:lstStyle/>
          <a:p>
            <a:pPr marL="12700">
              <a:lnSpc>
                <a:spcPct val="100000"/>
              </a:lnSpc>
              <a:spcBef>
                <a:spcPts val="100"/>
              </a:spcBef>
            </a:pPr>
            <a:r>
              <a:rPr lang="en-US" sz="5400" b="1" dirty="0">
                <a:solidFill>
                  <a:srgbClr val="FFFFFF"/>
                </a:solidFill>
                <a:cs typeface="Source Sans Pro Light"/>
              </a:rPr>
              <a:t>Which ones have you navigated?</a:t>
            </a:r>
            <a:endParaRPr lang="cs-CZ" sz="5400" b="1" dirty="0">
              <a:cs typeface="Source Sans Pro Light"/>
            </a:endParaRPr>
          </a:p>
        </p:txBody>
      </p:sp>
      <p:sp>
        <p:nvSpPr>
          <p:cNvPr id="3" name="TextBox 2"/>
          <p:cNvSpPr txBox="1"/>
          <p:nvPr/>
        </p:nvSpPr>
        <p:spPr>
          <a:xfrm>
            <a:off x="951862" y="3915539"/>
            <a:ext cx="3623108" cy="2308324"/>
          </a:xfrm>
          <a:prstGeom prst="rect">
            <a:avLst/>
          </a:prstGeom>
          <a:noFill/>
        </p:spPr>
        <p:txBody>
          <a:bodyPr wrap="none" rtlCol="0">
            <a:spAutoFit/>
          </a:bodyPr>
          <a:lstStyle/>
          <a:p>
            <a:pPr marL="285750" indent="-285750">
              <a:buFont typeface="Arial" panose="020B0604020202020204" pitchFamily="34" charset="0"/>
              <a:buChar char="•"/>
            </a:pPr>
            <a:r>
              <a:rPr lang="en-US" sz="4800" dirty="0"/>
              <a:t>Schools</a:t>
            </a:r>
          </a:p>
          <a:p>
            <a:pPr marL="285750" indent="-285750">
              <a:buFont typeface="Arial" panose="020B0604020202020204" pitchFamily="34" charset="0"/>
              <a:buChar char="•"/>
            </a:pPr>
            <a:r>
              <a:rPr lang="en-US" sz="4800" dirty="0"/>
              <a:t>Health Care</a:t>
            </a:r>
          </a:p>
          <a:p>
            <a:pPr marL="285750" indent="-285750">
              <a:buFont typeface="Arial" panose="020B0604020202020204" pitchFamily="34" charset="0"/>
              <a:buChar char="•"/>
            </a:pPr>
            <a:r>
              <a:rPr lang="en-US" sz="4800" dirty="0"/>
              <a:t>Government</a:t>
            </a:r>
          </a:p>
        </p:txBody>
      </p:sp>
      <p:sp>
        <p:nvSpPr>
          <p:cNvPr id="4" name="TextBox 3"/>
          <p:cNvSpPr txBox="1"/>
          <p:nvPr/>
        </p:nvSpPr>
        <p:spPr>
          <a:xfrm>
            <a:off x="6228556" y="9011503"/>
            <a:ext cx="7422417" cy="830997"/>
          </a:xfrm>
          <a:prstGeom prst="rect">
            <a:avLst/>
          </a:prstGeom>
          <a:noFill/>
        </p:spPr>
        <p:txBody>
          <a:bodyPr wrap="none" rtlCol="0">
            <a:spAutoFit/>
          </a:bodyPr>
          <a:lstStyle/>
          <a:p>
            <a:r>
              <a:rPr lang="en-US" sz="4800" b="1" i="1" dirty="0"/>
              <a:t>What worked? What didn’t?</a:t>
            </a:r>
          </a:p>
        </p:txBody>
      </p:sp>
    </p:spTree>
    <p:extLst>
      <p:ext uri="{BB962C8B-B14F-4D97-AF65-F5344CB8AC3E}">
        <p14:creationId xmlns:p14="http://schemas.microsoft.com/office/powerpoint/2010/main" val="690095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506844" y="9279335"/>
            <a:ext cx="1113635" cy="1113635"/>
          </a:xfrm>
          <a:prstGeom prst="rect">
            <a:avLst/>
          </a:prstGeom>
          <a:noFill/>
          <a:ln>
            <a:noFill/>
          </a:ln>
        </p:spPr>
      </p:pic>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7837" b="23768"/>
          <a:stretch/>
        </p:blipFill>
        <p:spPr>
          <a:xfrm>
            <a:off x="3853132" y="3975916"/>
            <a:ext cx="11358618" cy="4436960"/>
          </a:xfrm>
          <a:prstGeom prst="rect">
            <a:avLst/>
          </a:prstGeom>
        </p:spPr>
      </p:pic>
      <p:sp>
        <p:nvSpPr>
          <p:cNvPr id="4" name="Title 3"/>
          <p:cNvSpPr>
            <a:spLocks noGrp="1"/>
          </p:cNvSpPr>
          <p:nvPr>
            <p:ph type="title"/>
          </p:nvPr>
        </p:nvSpPr>
        <p:spPr>
          <a:xfrm>
            <a:off x="513556" y="1125369"/>
            <a:ext cx="16396395" cy="2066896"/>
          </a:xfrm>
        </p:spPr>
        <p:txBody>
          <a:bodyPr/>
          <a:lstStyle/>
          <a:p>
            <a:r>
              <a:rPr lang="en-US" b="1" dirty="0">
                <a:latin typeface="+mn-lt"/>
              </a:rPr>
              <a:t>Knowledge is Power!</a:t>
            </a:r>
          </a:p>
        </p:txBody>
      </p:sp>
    </p:spTree>
    <p:extLst>
      <p:ext uri="{BB962C8B-B14F-4D97-AF65-F5344CB8AC3E}">
        <p14:creationId xmlns:p14="http://schemas.microsoft.com/office/powerpoint/2010/main" val="367726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506844" y="9279335"/>
            <a:ext cx="1113635" cy="1113635"/>
          </a:xfrm>
          <a:prstGeom prst="rect">
            <a:avLst/>
          </a:prstGeom>
          <a:noFill/>
          <a:ln>
            <a:noFill/>
          </a:ln>
        </p:spPr>
      </p:pic>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4" name="Title 3"/>
          <p:cNvSpPr>
            <a:spLocks noGrp="1"/>
          </p:cNvSpPr>
          <p:nvPr>
            <p:ph type="title"/>
          </p:nvPr>
        </p:nvSpPr>
        <p:spPr>
          <a:xfrm>
            <a:off x="513556" y="1125369"/>
            <a:ext cx="16396395" cy="2066896"/>
          </a:xfrm>
        </p:spPr>
        <p:txBody>
          <a:bodyPr/>
          <a:lstStyle/>
          <a:p>
            <a:r>
              <a:rPr lang="en-US" b="1" dirty="0">
                <a:latin typeface="+mn-lt"/>
              </a:rPr>
              <a:t>Become an Expert In Your Child’s Disability</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72" y="3204965"/>
            <a:ext cx="8128000" cy="6096000"/>
          </a:xfrm>
          <a:prstGeom prst="rect">
            <a:avLst/>
          </a:prstGeom>
        </p:spPr>
      </p:pic>
      <p:sp>
        <p:nvSpPr>
          <p:cNvPr id="5" name="TextBox 4"/>
          <p:cNvSpPr txBox="1"/>
          <p:nvPr/>
        </p:nvSpPr>
        <p:spPr>
          <a:xfrm>
            <a:off x="9500338" y="3204965"/>
            <a:ext cx="8539218" cy="6441763"/>
          </a:xfrm>
          <a:prstGeom prst="rect">
            <a:avLst/>
          </a:prstGeom>
          <a:noFill/>
        </p:spPr>
        <p:txBody>
          <a:bodyPr wrap="square" rtlCol="0">
            <a:spAutoFit/>
          </a:bodyPr>
          <a:lstStyle/>
          <a:p>
            <a:pPr marL="111125" lvl="0" indent="-111125">
              <a:lnSpc>
                <a:spcPct val="120000"/>
              </a:lnSpc>
              <a:buClr>
                <a:schemeClr val="dk1"/>
              </a:buClr>
              <a:buSzPts val="1800"/>
              <a:buChar char="•"/>
            </a:pPr>
            <a:r>
              <a:rPr lang="en-US" sz="3200" dirty="0">
                <a:ea typeface="Arial"/>
                <a:cs typeface="Arial"/>
                <a:sym typeface="Arial"/>
              </a:rPr>
              <a:t> </a:t>
            </a:r>
            <a:r>
              <a:rPr lang="en-US" sz="4400" dirty="0">
                <a:ea typeface="Arial"/>
                <a:cs typeface="Arial"/>
                <a:sym typeface="Arial"/>
              </a:rPr>
              <a:t>Learn about the disability</a:t>
            </a:r>
          </a:p>
          <a:p>
            <a:pPr marL="111125" lvl="0" indent="-123825">
              <a:lnSpc>
                <a:spcPct val="120000"/>
              </a:lnSpc>
              <a:spcBef>
                <a:spcPts val="1000"/>
              </a:spcBef>
              <a:buClr>
                <a:schemeClr val="dk1"/>
              </a:buClr>
              <a:buSzPts val="2000"/>
              <a:buChar char="•"/>
            </a:pPr>
            <a:r>
              <a:rPr lang="en-US" sz="4400" dirty="0">
                <a:ea typeface="Arial"/>
                <a:cs typeface="Arial"/>
                <a:sym typeface="Arial"/>
              </a:rPr>
              <a:t> How does the disability affect their communication, learning and participation?</a:t>
            </a:r>
          </a:p>
          <a:p>
            <a:pPr marL="111125" lvl="0" indent="-123825">
              <a:lnSpc>
                <a:spcPct val="120000"/>
              </a:lnSpc>
              <a:spcBef>
                <a:spcPts val="1000"/>
              </a:spcBef>
              <a:buClr>
                <a:schemeClr val="dk1"/>
              </a:buClr>
              <a:buSzPts val="2000"/>
              <a:buChar char="•"/>
            </a:pPr>
            <a:r>
              <a:rPr lang="en-US" sz="4400" dirty="0">
                <a:ea typeface="Arial"/>
                <a:cs typeface="Arial"/>
                <a:sym typeface="Arial"/>
              </a:rPr>
              <a:t> Learn to describe your child’s strengths and needs.</a:t>
            </a:r>
          </a:p>
          <a:p>
            <a:pPr marL="111125" lvl="0" indent="-123825">
              <a:lnSpc>
                <a:spcPct val="120000"/>
              </a:lnSpc>
              <a:spcBef>
                <a:spcPts val="1000"/>
              </a:spcBef>
              <a:buSzPts val="2000"/>
              <a:buChar char="•"/>
            </a:pPr>
            <a:r>
              <a:rPr lang="en-US" sz="4400" dirty="0">
                <a:ea typeface="Arial"/>
                <a:cs typeface="Arial"/>
                <a:sym typeface="Arial"/>
              </a:rPr>
              <a:t> Write down observations</a:t>
            </a:r>
          </a:p>
          <a:p>
            <a:endParaRPr lang="en-US" dirty="0"/>
          </a:p>
        </p:txBody>
      </p:sp>
    </p:spTree>
    <p:extLst>
      <p:ext uri="{BB962C8B-B14F-4D97-AF65-F5344CB8AC3E}">
        <p14:creationId xmlns:p14="http://schemas.microsoft.com/office/powerpoint/2010/main" val="291325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8"/>
          <p:cNvSpPr txBox="1">
            <a:spLocks noGrp="1"/>
          </p:cNvSpPr>
          <p:nvPr>
            <p:ph type="title" idx="4294967295"/>
          </p:nvPr>
        </p:nvSpPr>
        <p:spPr>
          <a:xfrm>
            <a:off x="-1391444" y="1342443"/>
            <a:ext cx="17681077" cy="919853"/>
          </a:xfrm>
          <a:prstGeom prst="rect">
            <a:avLst/>
          </a:prstGeom>
          <a:noFill/>
          <a:ln>
            <a:noFill/>
          </a:ln>
        </p:spPr>
        <p:txBody>
          <a:bodyPr spcFirstLastPara="1" vert="horz" wrap="square" lIns="142554" tIns="71257" rIns="142554" bIns="71257" rtlCol="0" anchor="ctr" anchorCtr="0">
            <a:noAutofit/>
          </a:bodyPr>
          <a:lstStyle/>
          <a:p>
            <a:pPr algn="ctr">
              <a:spcBef>
                <a:spcPts val="0"/>
              </a:spcBef>
              <a:buClr>
                <a:schemeClr val="dk1"/>
              </a:buClr>
              <a:buSzPts val="4400"/>
            </a:pPr>
            <a:r>
              <a:rPr lang="en-US" sz="7484" b="1" dirty="0">
                <a:latin typeface="+mn-lt"/>
                <a:ea typeface="Arial"/>
                <a:cs typeface="Arial"/>
                <a:sym typeface="Arial"/>
              </a:rPr>
              <a:t>Share What You Know With Others</a:t>
            </a:r>
            <a:endParaRPr sz="7484" b="1" dirty="0">
              <a:latin typeface="+mn-lt"/>
              <a:ea typeface="Arial"/>
              <a:cs typeface="Arial"/>
              <a:sym typeface="Arial"/>
            </a:endParaRPr>
          </a:p>
        </p:txBody>
      </p:sp>
      <p:pic>
        <p:nvPicPr>
          <p:cNvPr id="538" name="Google Shape;538;p68"/>
          <p:cNvPicPr preferRelativeResize="0"/>
          <p:nvPr/>
        </p:nvPicPr>
        <p:blipFill rotWithShape="1">
          <a:blip r:embed="rId3">
            <a:alphaModFix/>
          </a:blip>
          <a:srcRect/>
          <a:stretch/>
        </p:blipFill>
        <p:spPr>
          <a:xfrm>
            <a:off x="1121005" y="2893094"/>
            <a:ext cx="4817721" cy="6828557"/>
          </a:xfrm>
          <a:prstGeom prst="rect">
            <a:avLst/>
          </a:prstGeom>
          <a:noFill/>
          <a:ln w="9525" cap="flat" cmpd="sng">
            <a:solidFill>
              <a:srgbClr val="0070C0"/>
            </a:solidFill>
            <a:prstDash val="solid"/>
            <a:round/>
            <a:headEnd type="none" w="sm" len="sm"/>
            <a:tailEnd type="none" w="sm" len="sm"/>
          </a:ln>
        </p:spPr>
      </p:pic>
      <p:pic>
        <p:nvPicPr>
          <p:cNvPr id="539" name="Google Shape;539;p68"/>
          <p:cNvPicPr preferRelativeResize="0"/>
          <p:nvPr/>
        </p:nvPicPr>
        <p:blipFill rotWithShape="1">
          <a:blip r:embed="rId4">
            <a:alphaModFix/>
          </a:blip>
          <a:srcRect/>
          <a:stretch/>
        </p:blipFill>
        <p:spPr>
          <a:xfrm rot="1041401">
            <a:off x="6964933" y="3102486"/>
            <a:ext cx="4711267" cy="6677671"/>
          </a:xfrm>
          <a:prstGeom prst="rect">
            <a:avLst/>
          </a:prstGeom>
          <a:noFill/>
          <a:ln w="9525" cap="flat" cmpd="sng">
            <a:solidFill>
              <a:srgbClr val="0070C0"/>
            </a:solidFill>
            <a:prstDash val="solid"/>
            <a:round/>
            <a:headEnd type="none" w="sm" len="sm"/>
            <a:tailEnd type="none" w="sm" len="sm"/>
          </a:ln>
        </p:spPr>
      </p:pic>
      <p:pic>
        <p:nvPicPr>
          <p:cNvPr id="540" name="Google Shape;540;p68"/>
          <p:cNvPicPr preferRelativeResize="0"/>
          <p:nvPr/>
        </p:nvPicPr>
        <p:blipFill rotWithShape="1">
          <a:blip r:embed="rId5">
            <a:alphaModFix/>
          </a:blip>
          <a:srcRect/>
          <a:stretch/>
        </p:blipFill>
        <p:spPr>
          <a:xfrm>
            <a:off x="17520128" y="9370209"/>
            <a:ext cx="1030042" cy="960661"/>
          </a:xfrm>
          <a:prstGeom prst="rect">
            <a:avLst/>
          </a:prstGeom>
          <a:noFill/>
          <a:ln>
            <a:noFill/>
          </a:ln>
        </p:spPr>
      </p:pic>
      <p:pic>
        <p:nvPicPr>
          <p:cNvPr id="541" name="Google Shape;541;p68"/>
          <p:cNvPicPr preferRelativeResize="0"/>
          <p:nvPr/>
        </p:nvPicPr>
        <p:blipFill rotWithShape="1">
          <a:blip r:embed="rId6">
            <a:alphaModFix/>
          </a:blip>
          <a:srcRect l="2741" r="3996"/>
          <a:stretch/>
        </p:blipFill>
        <p:spPr>
          <a:xfrm rot="1067359">
            <a:off x="12333770" y="3093603"/>
            <a:ext cx="4914843" cy="6427540"/>
          </a:xfrm>
          <a:prstGeom prst="rect">
            <a:avLst/>
          </a:prstGeom>
          <a:noFill/>
          <a:ln w="9525" cap="flat" cmpd="sng">
            <a:solidFill>
              <a:srgbClr val="0070C0"/>
            </a:solidFill>
            <a:prstDash val="solid"/>
            <a:round/>
            <a:headEnd type="none" w="sm" len="sm"/>
            <a:tailEnd type="none" w="sm" len="sm"/>
          </a:ln>
        </p:spPr>
      </p:pic>
      <p:grpSp>
        <p:nvGrpSpPr>
          <p:cNvPr id="8" name="Group 7">
            <a:extLst>
              <a:ext uri="{FF2B5EF4-FFF2-40B4-BE49-F238E27FC236}">
                <a16:creationId xmlns:a16="http://schemas.microsoft.com/office/drawing/2014/main" id="{20F95502-65C6-482A-9B40-DDCB8DAA9D75}"/>
              </a:ext>
            </a:extLst>
          </p:cNvPr>
          <p:cNvGrpSpPr/>
          <p:nvPr/>
        </p:nvGrpSpPr>
        <p:grpSpPr>
          <a:xfrm>
            <a:off x="-9211" y="-3859"/>
            <a:ext cx="19010313" cy="1112119"/>
            <a:chOff x="-324644" y="2222500"/>
            <a:chExt cx="22261685" cy="1302327"/>
          </a:xfrm>
        </p:grpSpPr>
        <p:sp>
          <p:nvSpPr>
            <p:cNvPr id="9"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10"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2"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Tree>
    <p:extLst>
      <p:ext uri="{BB962C8B-B14F-4D97-AF65-F5344CB8AC3E}">
        <p14:creationId xmlns:p14="http://schemas.microsoft.com/office/powerpoint/2010/main" val="3924849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506844" y="9279335"/>
            <a:ext cx="1113635" cy="1113635"/>
          </a:xfrm>
          <a:prstGeom prst="rect">
            <a:avLst/>
          </a:prstGeom>
          <a:noFill/>
          <a:ln>
            <a:noFill/>
          </a:ln>
        </p:spPr>
      </p:pic>
      <p:sp>
        <p:nvSpPr>
          <p:cNvPr id="194" name="Google Shape;194;p13"/>
          <p:cNvSpPr txBox="1">
            <a:spLocks noGrp="1"/>
          </p:cNvSpPr>
          <p:nvPr>
            <p:ph type="title"/>
          </p:nvPr>
        </p:nvSpPr>
        <p:spPr>
          <a:xfrm>
            <a:off x="559279" y="1125369"/>
            <a:ext cx="12192000" cy="2012294"/>
          </a:xfrm>
          <a:prstGeom prst="rect">
            <a:avLst/>
          </a:prstGeom>
          <a:noFill/>
          <a:ln>
            <a:noFill/>
          </a:ln>
        </p:spPr>
        <p:txBody>
          <a:bodyPr spcFirstLastPara="1" vert="horz" wrap="square" lIns="142518" tIns="71239" rIns="142518" bIns="71239" rtlCol="0" anchor="ctr" anchorCtr="0">
            <a:normAutofit fontScale="90000"/>
          </a:bodyPr>
          <a:lstStyle/>
          <a:p>
            <a:pPr>
              <a:buClr>
                <a:srgbClr val="1C3766"/>
              </a:buClr>
              <a:buSzPct val="100000"/>
            </a:pPr>
            <a:r>
              <a:rPr lang="en-US" sz="8417" b="1" dirty="0">
                <a:latin typeface="Calibri" panose="020F0502020204030204" pitchFamily="34" charset="0"/>
                <a:ea typeface="Corbel"/>
                <a:cs typeface="Calibri" panose="020F0502020204030204" pitchFamily="34" charset="0"/>
                <a:sym typeface="Corbel"/>
              </a:rPr>
              <a:t>Build Positive Relationships</a:t>
            </a:r>
            <a:endParaRPr sz="8417" b="1" dirty="0">
              <a:latin typeface="Calibri" panose="020F0502020204030204" pitchFamily="34" charset="0"/>
              <a:ea typeface="Corbel"/>
              <a:cs typeface="Calibri" panose="020F0502020204030204" pitchFamily="34" charset="0"/>
              <a:sym typeface="Corbel"/>
            </a:endParaRPr>
          </a:p>
        </p:txBody>
      </p:sp>
      <p:pic>
        <p:nvPicPr>
          <p:cNvPr id="7" name="Google Shape;88;p4" descr="Hands coming together in circle"/>
          <p:cNvPicPr preferRelativeResize="0"/>
          <p:nvPr/>
        </p:nvPicPr>
        <p:blipFill rotWithShape="1">
          <a:blip r:embed="rId4">
            <a:alphaModFix/>
          </a:blip>
          <a:srcRect l="8458" r="8824"/>
          <a:stretch/>
        </p:blipFill>
        <p:spPr>
          <a:xfrm>
            <a:off x="12019756" y="3317196"/>
            <a:ext cx="5960810" cy="5405650"/>
          </a:xfrm>
          <a:prstGeom prst="rect">
            <a:avLst/>
          </a:prstGeom>
          <a:noFill/>
          <a:ln>
            <a:noFill/>
          </a:ln>
        </p:spPr>
      </p:pic>
      <p:sp>
        <p:nvSpPr>
          <p:cNvPr id="2" name="TextBox 1"/>
          <p:cNvSpPr txBox="1"/>
          <p:nvPr/>
        </p:nvSpPr>
        <p:spPr>
          <a:xfrm>
            <a:off x="742156" y="3317195"/>
            <a:ext cx="10820400" cy="5632311"/>
          </a:xfrm>
          <a:prstGeom prst="rect">
            <a:avLst/>
          </a:prstGeom>
          <a:noFill/>
        </p:spPr>
        <p:txBody>
          <a:bodyPr wrap="square" rtlCol="0">
            <a:spAutoFit/>
          </a:bodyPr>
          <a:lstStyle/>
          <a:p>
            <a:pPr marL="534684" indent="-534684">
              <a:buFont typeface="Arial" panose="020B0604020202020204" pitchFamily="34" charset="0"/>
              <a:buChar char="•"/>
            </a:pPr>
            <a:r>
              <a:rPr lang="en-US" sz="4000" dirty="0">
                <a:latin typeface="Calibri" panose="020F0502020204030204" pitchFamily="34" charset="0"/>
                <a:cs typeface="Calibri" panose="020F0502020204030204" pitchFamily="34" charset="0"/>
              </a:rPr>
              <a:t>Culminates a more complete understanding of the individual, their abilities, strengths, challenges and needs</a:t>
            </a:r>
          </a:p>
          <a:p>
            <a:pPr marL="534684" indent="-534684">
              <a:buFont typeface="Arial" panose="020B0604020202020204" pitchFamily="34" charset="0"/>
              <a:buChar char="•"/>
            </a:pPr>
            <a:endParaRPr lang="en-US" sz="4000" dirty="0">
              <a:latin typeface="Calibri" panose="020F0502020204030204" pitchFamily="34" charset="0"/>
              <a:cs typeface="Calibri" panose="020F0502020204030204" pitchFamily="34" charset="0"/>
            </a:endParaRPr>
          </a:p>
          <a:p>
            <a:pPr marL="534684" indent="-534684">
              <a:buFont typeface="Arial" panose="020B0604020202020204" pitchFamily="34" charset="0"/>
              <a:buChar char="•"/>
            </a:pPr>
            <a:r>
              <a:rPr lang="en-US" altLang="en-US" sz="4000" dirty="0">
                <a:latin typeface="Calibri" panose="020F0502020204030204" pitchFamily="34" charset="0"/>
                <a:cs typeface="Calibri" panose="020F0502020204030204" pitchFamily="34" charset="0"/>
              </a:rPr>
              <a:t>Establishes trust</a:t>
            </a:r>
          </a:p>
          <a:p>
            <a:pPr marL="534684" indent="-534684">
              <a:buFont typeface="Arial" panose="020B0604020202020204" pitchFamily="34" charset="0"/>
              <a:buChar char="•"/>
            </a:pPr>
            <a:endParaRPr lang="en-US" altLang="en-US" sz="4000" dirty="0">
              <a:latin typeface="Calibri" panose="020F0502020204030204" pitchFamily="34" charset="0"/>
              <a:cs typeface="Calibri" panose="020F0502020204030204" pitchFamily="34" charset="0"/>
            </a:endParaRPr>
          </a:p>
          <a:p>
            <a:pPr marL="534684" indent="-534684">
              <a:buFont typeface="Arial" panose="020B0604020202020204" pitchFamily="34" charset="0"/>
              <a:buChar char="•"/>
            </a:pPr>
            <a:r>
              <a:rPr lang="en-US" altLang="en-US" sz="4000" dirty="0">
                <a:latin typeface="Calibri" panose="020F0502020204030204" pitchFamily="34" charset="0"/>
                <a:cs typeface="Calibri" panose="020F0502020204030204" pitchFamily="34" charset="0"/>
              </a:rPr>
              <a:t>Results in better outcomes</a:t>
            </a:r>
          </a:p>
          <a:p>
            <a:pPr marL="534684" indent="-534684">
              <a:buFont typeface="Arial" panose="020B0604020202020204" pitchFamily="34" charset="0"/>
              <a:buChar char="•"/>
            </a:pPr>
            <a:endParaRPr lang="en-US" altLang="en-US" sz="4000" dirty="0">
              <a:latin typeface="Calibri" panose="020F0502020204030204" pitchFamily="34" charset="0"/>
              <a:cs typeface="Calibri" panose="020F0502020204030204" pitchFamily="34" charset="0"/>
            </a:endParaRPr>
          </a:p>
          <a:p>
            <a:pPr marL="534684" indent="-534684">
              <a:buFont typeface="Arial" panose="020B0604020202020204" pitchFamily="34" charset="0"/>
              <a:buChar char="•"/>
            </a:pPr>
            <a:r>
              <a:rPr lang="en-US" altLang="en-US" sz="4000" dirty="0">
                <a:latin typeface="Calibri" panose="020F0502020204030204" pitchFamily="34" charset="0"/>
                <a:cs typeface="Calibri" panose="020F0502020204030204" pitchFamily="34" charset="0"/>
              </a:rPr>
              <a:t>Makes tough conversations easier</a:t>
            </a:r>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Tree>
    <p:extLst>
      <p:ext uri="{BB962C8B-B14F-4D97-AF65-F5344CB8AC3E}">
        <p14:creationId xmlns:p14="http://schemas.microsoft.com/office/powerpoint/2010/main" val="386706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502949" y="9004300"/>
            <a:ext cx="1113635" cy="1113635"/>
          </a:xfrm>
          <a:prstGeom prst="rect">
            <a:avLst/>
          </a:prstGeom>
          <a:noFill/>
          <a:ln>
            <a:noFill/>
          </a:ln>
        </p:spPr>
      </p:pic>
      <p:sp>
        <p:nvSpPr>
          <p:cNvPr id="194" name="Google Shape;194;p13"/>
          <p:cNvSpPr txBox="1">
            <a:spLocks noGrp="1"/>
          </p:cNvSpPr>
          <p:nvPr>
            <p:ph type="title"/>
          </p:nvPr>
        </p:nvSpPr>
        <p:spPr>
          <a:xfrm>
            <a:off x="396603" y="1308100"/>
            <a:ext cx="17106346" cy="2028126"/>
          </a:xfrm>
          <a:prstGeom prst="rect">
            <a:avLst/>
          </a:prstGeom>
          <a:noFill/>
          <a:ln>
            <a:noFill/>
          </a:ln>
        </p:spPr>
        <p:txBody>
          <a:bodyPr spcFirstLastPara="1" vert="horz" wrap="square" lIns="142518" tIns="71239" rIns="142518" bIns="71239" rtlCol="0" anchor="ctr" anchorCtr="0">
            <a:normAutofit fontScale="90000"/>
          </a:bodyPr>
          <a:lstStyle/>
          <a:p>
            <a:pPr>
              <a:lnSpc>
                <a:spcPct val="90000"/>
              </a:lnSpc>
              <a:buClr>
                <a:srgbClr val="1C3766"/>
              </a:buClr>
              <a:buSzPct val="100000"/>
            </a:pPr>
            <a:r>
              <a:rPr lang="en-US" sz="8417" b="1" dirty="0">
                <a:latin typeface="Calibri" panose="020F0502020204030204" pitchFamily="34" charset="0"/>
                <a:ea typeface="Corbel"/>
                <a:cs typeface="Calibri" panose="020F0502020204030204" pitchFamily="34" charset="0"/>
                <a:sym typeface="Corbel"/>
              </a:rPr>
              <a:t>Prepare for Meetings and Appointments</a:t>
            </a:r>
            <a:endParaRPr sz="8417" b="1" dirty="0">
              <a:latin typeface="Calibri" panose="020F0502020204030204" pitchFamily="34" charset="0"/>
              <a:ea typeface="Corbel"/>
              <a:cs typeface="Calibri" panose="020F0502020204030204" pitchFamily="34" charset="0"/>
              <a:sym typeface="Corbel"/>
            </a:endParaRPr>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13" name="Google Shape;559;p70"/>
          <p:cNvSpPr txBox="1">
            <a:spLocks/>
          </p:cNvSpPr>
          <p:nvPr/>
        </p:nvSpPr>
        <p:spPr>
          <a:xfrm>
            <a:off x="1580356" y="3379454"/>
            <a:ext cx="15544800" cy="5929645"/>
          </a:xfrm>
          <a:prstGeom prst="rect">
            <a:avLst/>
          </a:prstGeom>
          <a:noFill/>
          <a:ln>
            <a:noFill/>
          </a:ln>
        </p:spPr>
        <p:txBody>
          <a:bodyPr spcFirstLastPara="1" vert="horz" wrap="square" lIns="91425" tIns="45700" rIns="91425" bIns="45700" rtlCol="0" anchor="t" anchorCtr="0">
            <a:normAutofit fontScale="40000" lnSpcReduction="20000"/>
          </a:bodyPr>
          <a:lst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a:lstStyle>
          <a:p>
            <a:pPr marL="457200" indent="-342900">
              <a:lnSpc>
                <a:spcPct val="115000"/>
              </a:lnSpc>
              <a:spcBef>
                <a:spcPts val="1000"/>
              </a:spcBef>
              <a:buClr>
                <a:schemeClr val="dk1"/>
              </a:buClr>
              <a:buSzPts val="1800"/>
            </a:pPr>
            <a:r>
              <a:rPr lang="en-US" sz="10000" dirty="0">
                <a:ea typeface="Arial"/>
                <a:cs typeface="Arial"/>
                <a:sym typeface="Arial"/>
              </a:rPr>
              <a:t>Make sure you understand the purpose </a:t>
            </a:r>
          </a:p>
          <a:p>
            <a:pPr marL="457200" indent="-342900">
              <a:lnSpc>
                <a:spcPct val="115000"/>
              </a:lnSpc>
              <a:spcBef>
                <a:spcPts val="1000"/>
              </a:spcBef>
              <a:buClr>
                <a:schemeClr val="dk1"/>
              </a:buClr>
              <a:buSzPts val="1800"/>
            </a:pPr>
            <a:r>
              <a:rPr lang="en-US" sz="10000" dirty="0">
                <a:ea typeface="Arial"/>
                <a:cs typeface="Arial"/>
                <a:sym typeface="Arial"/>
              </a:rPr>
              <a:t>Ask about what to expect</a:t>
            </a:r>
          </a:p>
          <a:p>
            <a:pPr marL="457200" indent="-342900">
              <a:lnSpc>
                <a:spcPct val="115000"/>
              </a:lnSpc>
              <a:spcBef>
                <a:spcPts val="1000"/>
              </a:spcBef>
              <a:buClr>
                <a:schemeClr val="dk1"/>
              </a:buClr>
              <a:buSzPts val="1800"/>
            </a:pPr>
            <a:r>
              <a:rPr lang="en-US" sz="10000" dirty="0">
                <a:ea typeface="Arial"/>
                <a:cs typeface="Arial"/>
                <a:sym typeface="Arial"/>
              </a:rPr>
              <a:t>Bring or submit requested documentation</a:t>
            </a:r>
          </a:p>
          <a:p>
            <a:pPr marL="457200" indent="-342900">
              <a:lnSpc>
                <a:spcPct val="115000"/>
              </a:lnSpc>
              <a:spcBef>
                <a:spcPts val="1000"/>
              </a:spcBef>
              <a:buClr>
                <a:schemeClr val="dk1"/>
              </a:buClr>
              <a:buSzPts val="1800"/>
            </a:pPr>
            <a:r>
              <a:rPr lang="en-US" sz="10000" dirty="0">
                <a:ea typeface="Arial"/>
                <a:cs typeface="Arial"/>
                <a:sym typeface="Arial"/>
              </a:rPr>
              <a:t>Write down your questions and concerns </a:t>
            </a:r>
          </a:p>
          <a:p>
            <a:pPr marL="457200" indent="-342900">
              <a:lnSpc>
                <a:spcPct val="115000"/>
              </a:lnSpc>
              <a:spcBef>
                <a:spcPts val="1000"/>
              </a:spcBef>
              <a:buClr>
                <a:schemeClr val="dk1"/>
              </a:buClr>
              <a:buSzPts val="1800"/>
            </a:pPr>
            <a:r>
              <a:rPr lang="en-US" sz="10000" dirty="0">
                <a:ea typeface="Arial"/>
                <a:cs typeface="Arial"/>
                <a:sym typeface="Arial"/>
              </a:rPr>
              <a:t>Write down anything that you plan to propose</a:t>
            </a:r>
          </a:p>
          <a:p>
            <a:pPr marL="914400" lvl="1" indent="-342900">
              <a:lnSpc>
                <a:spcPct val="115000"/>
              </a:lnSpc>
              <a:spcBef>
                <a:spcPts val="500"/>
              </a:spcBef>
              <a:buSzPts val="1800"/>
            </a:pPr>
            <a:r>
              <a:rPr lang="en-US" sz="10000" dirty="0">
                <a:ea typeface="Arial"/>
                <a:cs typeface="Arial"/>
                <a:sym typeface="Arial"/>
              </a:rPr>
              <a:t>Be prepared to offer explanations or examples (This is useful data)</a:t>
            </a:r>
          </a:p>
          <a:p>
            <a:pPr marL="914400" lvl="1" indent="-342900">
              <a:lnSpc>
                <a:spcPct val="115000"/>
              </a:lnSpc>
              <a:spcBef>
                <a:spcPts val="500"/>
              </a:spcBef>
              <a:buSzPts val="1800"/>
            </a:pPr>
            <a:r>
              <a:rPr lang="en-US" sz="10000" dirty="0">
                <a:ea typeface="Arial"/>
                <a:cs typeface="Arial"/>
                <a:sym typeface="Arial"/>
              </a:rPr>
              <a:t>If your solution to a problem is rejected, ask for another option</a:t>
            </a:r>
          </a:p>
          <a:p>
            <a:pPr marL="457200" indent="-342900">
              <a:lnSpc>
                <a:spcPct val="115000"/>
              </a:lnSpc>
              <a:spcBef>
                <a:spcPts val="1000"/>
              </a:spcBef>
              <a:buClr>
                <a:schemeClr val="dk1"/>
              </a:buClr>
              <a:buSzPts val="1800"/>
            </a:pPr>
            <a:r>
              <a:rPr lang="en-US" sz="10000" dirty="0">
                <a:ea typeface="Arial"/>
                <a:cs typeface="Arial"/>
                <a:sym typeface="Arial"/>
              </a:rPr>
              <a:t>Arrive on time to reduce unnecessary stress</a:t>
            </a:r>
          </a:p>
          <a:p>
            <a:pPr marL="914400" lvl="1" indent="-228600">
              <a:spcBef>
                <a:spcPts val="500"/>
              </a:spcBef>
              <a:buSzPts val="1800"/>
              <a:buFont typeface="Arial" panose="020B0604020202020204" pitchFamily="34" charset="0"/>
              <a:buNone/>
            </a:pPr>
            <a:endParaRPr lang="en-US" dirty="0"/>
          </a:p>
        </p:txBody>
      </p:sp>
    </p:spTree>
    <p:extLst>
      <p:ext uri="{BB962C8B-B14F-4D97-AF65-F5344CB8AC3E}">
        <p14:creationId xmlns:p14="http://schemas.microsoft.com/office/powerpoint/2010/main" val="376831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658556" y="9279335"/>
            <a:ext cx="961923" cy="961923"/>
          </a:xfrm>
          <a:prstGeom prst="rect">
            <a:avLst/>
          </a:prstGeom>
          <a:noFill/>
          <a:ln>
            <a:noFill/>
          </a:ln>
        </p:spPr>
      </p:pic>
      <p:sp>
        <p:nvSpPr>
          <p:cNvPr id="194" name="Google Shape;194;p13"/>
          <p:cNvSpPr txBox="1">
            <a:spLocks noGrp="1"/>
          </p:cNvSpPr>
          <p:nvPr>
            <p:ph type="title"/>
          </p:nvPr>
        </p:nvSpPr>
        <p:spPr>
          <a:xfrm>
            <a:off x="552210" y="1528753"/>
            <a:ext cx="16078200" cy="2028126"/>
          </a:xfrm>
          <a:prstGeom prst="rect">
            <a:avLst/>
          </a:prstGeom>
          <a:noFill/>
          <a:ln>
            <a:noFill/>
          </a:ln>
        </p:spPr>
        <p:txBody>
          <a:bodyPr spcFirstLastPara="1" vert="horz" wrap="square" lIns="142518" tIns="71239" rIns="142518" bIns="71239" rtlCol="0" anchor="ctr" anchorCtr="0">
            <a:normAutofit/>
          </a:bodyPr>
          <a:lstStyle/>
          <a:p>
            <a:pPr>
              <a:lnSpc>
                <a:spcPct val="90000"/>
              </a:lnSpc>
              <a:buClr>
                <a:srgbClr val="1C3766"/>
              </a:buClr>
              <a:buSzPct val="100000"/>
            </a:pPr>
            <a:r>
              <a:rPr lang="en-US" sz="8417" b="1" dirty="0">
                <a:latin typeface="Calibri" panose="020F0502020204030204" pitchFamily="34" charset="0"/>
                <a:ea typeface="Corbel"/>
                <a:cs typeface="Calibri" panose="020F0502020204030204" pitchFamily="34" charset="0"/>
                <a:sym typeface="Corbel"/>
              </a:rPr>
              <a:t>Advocacy Skills &amp; Strategies</a:t>
            </a:r>
            <a:endParaRPr sz="8417" b="1" dirty="0">
              <a:latin typeface="Calibri" panose="020F0502020204030204" pitchFamily="34" charset="0"/>
              <a:ea typeface="Corbel"/>
              <a:cs typeface="Calibri" panose="020F0502020204030204" pitchFamily="34" charset="0"/>
              <a:sym typeface="Corbel"/>
            </a:endParaRPr>
          </a:p>
        </p:txBody>
      </p:sp>
      <p:sp>
        <p:nvSpPr>
          <p:cNvPr id="2" name="TextBox 1"/>
          <p:cNvSpPr txBox="1"/>
          <p:nvPr/>
        </p:nvSpPr>
        <p:spPr>
          <a:xfrm>
            <a:off x="839307" y="3898804"/>
            <a:ext cx="12751169" cy="6505435"/>
          </a:xfrm>
          <a:prstGeom prst="rect">
            <a:avLst/>
          </a:prstGeom>
          <a:noFill/>
        </p:spPr>
        <p:txBody>
          <a:bodyPr wrap="square" rtlCol="0">
            <a:spAutoFit/>
          </a:bodyPr>
          <a:lstStyle/>
          <a:p>
            <a:pPr lvl="0">
              <a:lnSpc>
                <a:spcPct val="115000"/>
              </a:lnSpc>
              <a:buClr>
                <a:schemeClr val="dk1"/>
              </a:buClr>
              <a:buSzPct val="64285"/>
            </a:pPr>
            <a:r>
              <a:rPr lang="en-US" sz="4000" dirty="0">
                <a:ea typeface="Arial"/>
                <a:cs typeface="Arial"/>
                <a:sym typeface="Arial"/>
              </a:rPr>
              <a:t>Effective advocacy may involve multiple steps - Be strategic!</a:t>
            </a:r>
          </a:p>
          <a:p>
            <a:pPr marL="457200" lvl="0" indent="-448626">
              <a:lnSpc>
                <a:spcPct val="115000"/>
              </a:lnSpc>
              <a:spcBef>
                <a:spcPts val="1600"/>
              </a:spcBef>
              <a:buClr>
                <a:schemeClr val="dk1"/>
              </a:buClr>
              <a:buSzPct val="64285"/>
              <a:buChar char="●"/>
            </a:pPr>
            <a:r>
              <a:rPr lang="en-US" sz="4000" dirty="0">
                <a:ea typeface="Arial"/>
                <a:cs typeface="Arial"/>
                <a:sym typeface="Arial"/>
              </a:rPr>
              <a:t>Check the facts before taking action</a:t>
            </a:r>
            <a:endParaRPr lang="en-US" sz="4000" dirty="0"/>
          </a:p>
          <a:p>
            <a:pPr marL="457200" lvl="0" indent="-448626">
              <a:lnSpc>
                <a:spcPct val="115000"/>
              </a:lnSpc>
              <a:spcBef>
                <a:spcPts val="1600"/>
              </a:spcBef>
              <a:buClr>
                <a:schemeClr val="dk1"/>
              </a:buClr>
              <a:buSzPct val="64285"/>
              <a:buChar char="●"/>
            </a:pPr>
            <a:r>
              <a:rPr lang="en-US" sz="4000" dirty="0">
                <a:ea typeface="Arial"/>
                <a:cs typeface="Arial"/>
                <a:sym typeface="Arial"/>
              </a:rPr>
              <a:t>Lay the groundwork for a “win” later</a:t>
            </a:r>
          </a:p>
          <a:p>
            <a:pPr marL="457200" lvl="0" indent="-448626">
              <a:lnSpc>
                <a:spcPct val="115000"/>
              </a:lnSpc>
              <a:spcBef>
                <a:spcPts val="1600"/>
              </a:spcBef>
              <a:buClr>
                <a:schemeClr val="dk1"/>
              </a:buClr>
              <a:buSzPct val="64285"/>
              <a:buChar char="●"/>
            </a:pPr>
            <a:r>
              <a:rPr lang="en-US" sz="4000" dirty="0">
                <a:ea typeface="Arial"/>
                <a:cs typeface="Arial"/>
                <a:sym typeface="Arial"/>
              </a:rPr>
              <a:t>Find out who has the authority to do what you want</a:t>
            </a:r>
          </a:p>
          <a:p>
            <a:pPr marL="457200" lvl="0" indent="-448626">
              <a:lnSpc>
                <a:spcPct val="115000"/>
              </a:lnSpc>
              <a:spcBef>
                <a:spcPts val="1600"/>
              </a:spcBef>
              <a:buClr>
                <a:schemeClr val="dk1"/>
              </a:buClr>
              <a:buSzPct val="64285"/>
              <a:buChar char="●"/>
            </a:pPr>
            <a:r>
              <a:rPr lang="en-US" sz="4000" dirty="0">
                <a:ea typeface="Arial"/>
                <a:cs typeface="Arial"/>
                <a:sym typeface="Arial"/>
              </a:rPr>
              <a:t>Follow the chain of command</a:t>
            </a:r>
          </a:p>
          <a:p>
            <a:pPr marL="457200" lvl="0" indent="-448626">
              <a:lnSpc>
                <a:spcPct val="115000"/>
              </a:lnSpc>
              <a:spcBef>
                <a:spcPts val="1600"/>
              </a:spcBef>
              <a:buClr>
                <a:schemeClr val="dk1"/>
              </a:buClr>
              <a:buSzPct val="64285"/>
              <a:buChar char="●"/>
            </a:pPr>
            <a:r>
              <a:rPr lang="en-US" sz="4000" dirty="0">
                <a:ea typeface="Arial"/>
                <a:cs typeface="Arial"/>
                <a:sym typeface="Arial"/>
              </a:rPr>
              <a:t>Play by the rules so that there is no excuse to shut you down</a:t>
            </a:r>
            <a:endParaRPr lang="en-US" sz="4000" dirty="0"/>
          </a:p>
          <a:p>
            <a:endParaRPr lang="en-US" sz="2807" dirty="0"/>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pic>
        <p:nvPicPr>
          <p:cNvPr id="4" name="Picture 3">
            <a:extLst>
              <a:ext uri="{FF2B5EF4-FFF2-40B4-BE49-F238E27FC236}">
                <a16:creationId xmlns:a16="http://schemas.microsoft.com/office/drawing/2014/main" id="{79823E31-C8F2-48E8-9855-901AA61C01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373" r="21252"/>
          <a:stretch/>
        </p:blipFill>
        <p:spPr>
          <a:xfrm>
            <a:off x="13590476" y="1050871"/>
            <a:ext cx="5410200" cy="8113776"/>
          </a:xfrm>
          <a:prstGeom prst="rect">
            <a:avLst/>
          </a:prstGeom>
        </p:spPr>
      </p:pic>
    </p:spTree>
    <p:extLst>
      <p:ext uri="{BB962C8B-B14F-4D97-AF65-F5344CB8AC3E}">
        <p14:creationId xmlns:p14="http://schemas.microsoft.com/office/powerpoint/2010/main" val="47806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DC037C-C731-4D52-835A-5765F8A4FBF2}"/>
              </a:ext>
            </a:extLst>
          </p:cNvPr>
          <p:cNvGrpSpPr/>
          <p:nvPr/>
        </p:nvGrpSpPr>
        <p:grpSpPr>
          <a:xfrm>
            <a:off x="6829198" y="4694858"/>
            <a:ext cx="8262257" cy="1183903"/>
            <a:chOff x="564554" y="8642689"/>
            <a:chExt cx="3496471" cy="439424"/>
          </a:xfrm>
          <a:solidFill>
            <a:srgbClr val="FFC000"/>
          </a:solidFill>
        </p:grpSpPr>
        <p:sp>
          <p:nvSpPr>
            <p:cNvPr id="24" name="object 4">
              <a:extLst>
                <a:ext uri="{FF2B5EF4-FFF2-40B4-BE49-F238E27FC236}">
                  <a16:creationId xmlns:a16="http://schemas.microsoft.com/office/drawing/2014/main" id="{FAC1F606-62F6-4305-800B-EF4BDCC04BC6}"/>
                </a:ext>
              </a:extLst>
            </p:cNvPr>
            <p:cNvSpPr/>
            <p:nvPr/>
          </p:nvSpPr>
          <p:spPr>
            <a:xfrm>
              <a:off x="564554" y="8642693"/>
              <a:ext cx="3280372" cy="439420"/>
            </a:xfrm>
            <a:custGeom>
              <a:avLst/>
              <a:gdLst/>
              <a:ahLst/>
              <a:cxnLst/>
              <a:rect l="l" t="t" r="r" b="b"/>
              <a:pathLst>
                <a:path w="3844925" h="439420">
                  <a:moveTo>
                    <a:pt x="0" y="439204"/>
                  </a:moveTo>
                  <a:lnTo>
                    <a:pt x="3844798" y="439204"/>
                  </a:lnTo>
                  <a:lnTo>
                    <a:pt x="3844798" y="0"/>
                  </a:lnTo>
                  <a:lnTo>
                    <a:pt x="0" y="0"/>
                  </a:lnTo>
                  <a:lnTo>
                    <a:pt x="0" y="439204"/>
                  </a:lnTo>
                  <a:close/>
                </a:path>
              </a:pathLst>
            </a:custGeom>
            <a:grpFill/>
          </p:spPr>
          <p:txBody>
            <a:bodyPr wrap="square" lIns="0" tIns="0" rIns="0" bIns="0" rtlCol="0"/>
            <a:lstStyle/>
            <a:p>
              <a:endParaRPr dirty="0"/>
            </a:p>
          </p:txBody>
        </p:sp>
        <p:sp>
          <p:nvSpPr>
            <p:cNvPr id="25"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grpFill/>
          </p:spPr>
          <p:txBody>
            <a:bodyPr wrap="square" lIns="0" tIns="0" rIns="0" bIns="0" rtlCol="0"/>
            <a:lstStyle/>
            <a:p>
              <a:endParaRPr dirty="0"/>
            </a:p>
          </p:txBody>
        </p:sp>
      </p:grpSp>
      <p:sp>
        <p:nvSpPr>
          <p:cNvPr id="11" name="object 9">
            <a:extLst>
              <a:ext uri="{FF2B5EF4-FFF2-40B4-BE49-F238E27FC236}">
                <a16:creationId xmlns:a16="http://schemas.microsoft.com/office/drawing/2014/main" id="{0A39365D-A6B5-4623-AC67-FBE1BB6FC527}"/>
              </a:ext>
            </a:extLst>
          </p:cNvPr>
          <p:cNvSpPr txBox="1"/>
          <p:nvPr/>
        </p:nvSpPr>
        <p:spPr>
          <a:xfrm>
            <a:off x="7242855" y="4864893"/>
            <a:ext cx="10972800" cy="843821"/>
          </a:xfrm>
          <a:prstGeom prst="rect">
            <a:avLst/>
          </a:prstGeom>
        </p:spPr>
        <p:txBody>
          <a:bodyPr vert="horz" wrap="square" lIns="0" tIns="12700" rIns="0" bIns="0" rtlCol="0">
            <a:spAutoFit/>
          </a:bodyPr>
          <a:lstStyle/>
          <a:p>
            <a:pPr marL="12700">
              <a:lnSpc>
                <a:spcPct val="100000"/>
              </a:lnSpc>
              <a:spcBef>
                <a:spcPts val="100"/>
              </a:spcBef>
            </a:pPr>
            <a:r>
              <a:rPr lang="en-US" sz="5400" b="1" dirty="0">
                <a:solidFill>
                  <a:srgbClr val="FFFFFF"/>
                </a:solidFill>
                <a:cs typeface="Source Sans Pro Light"/>
              </a:rPr>
              <a:t>Who else is in the room? </a:t>
            </a:r>
            <a:endParaRPr lang="cs-CZ" sz="5400" b="1" dirty="0">
              <a:cs typeface="Source Sans Pro Ligh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4756" y="9461500"/>
            <a:ext cx="762000" cy="762000"/>
          </a:xfrm>
          <a:prstGeom prst="rect">
            <a:avLst/>
          </a:prstGeom>
        </p:spPr>
      </p:pic>
      <p:sp>
        <p:nvSpPr>
          <p:cNvPr id="3" name="TextBox 2"/>
          <p:cNvSpPr txBox="1"/>
          <p:nvPr/>
        </p:nvSpPr>
        <p:spPr>
          <a:xfrm>
            <a:off x="603548" y="1405252"/>
            <a:ext cx="6481070" cy="1446550"/>
          </a:xfrm>
          <a:prstGeom prst="rect">
            <a:avLst/>
          </a:prstGeom>
          <a:noFill/>
        </p:spPr>
        <p:txBody>
          <a:bodyPr wrap="none" rtlCol="0">
            <a:spAutoFit/>
          </a:bodyPr>
          <a:lstStyle/>
          <a:p>
            <a:r>
              <a:rPr lang="en-US" sz="8800" b="1" dirty="0"/>
              <a:t>Introductions</a:t>
            </a:r>
          </a:p>
        </p:txBody>
      </p:sp>
      <p:grpSp>
        <p:nvGrpSpPr>
          <p:cNvPr id="10" name="Group 9">
            <a:extLst>
              <a:ext uri="{FF2B5EF4-FFF2-40B4-BE49-F238E27FC236}">
                <a16:creationId xmlns:a16="http://schemas.microsoft.com/office/drawing/2014/main" id="{20F95502-65C6-482A-9B40-DDCB8DAA9D75}"/>
              </a:ext>
            </a:extLst>
          </p:cNvPr>
          <p:cNvGrpSpPr/>
          <p:nvPr/>
        </p:nvGrpSpPr>
        <p:grpSpPr>
          <a:xfrm>
            <a:off x="0" y="0"/>
            <a:ext cx="19010313" cy="1112119"/>
            <a:chOff x="-324644" y="2222500"/>
            <a:chExt cx="22261685" cy="1302327"/>
          </a:xfrm>
        </p:grpSpPr>
        <p:sp>
          <p:nvSpPr>
            <p:cNvPr id="13"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14"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5"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6"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556" y="3441700"/>
            <a:ext cx="5943600" cy="367258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506844" y="9279335"/>
            <a:ext cx="1113635" cy="1113635"/>
          </a:xfrm>
          <a:prstGeom prst="rect">
            <a:avLst/>
          </a:prstGeom>
          <a:noFill/>
          <a:ln>
            <a:noFill/>
          </a:ln>
        </p:spPr>
      </p:pic>
      <p:sp>
        <p:nvSpPr>
          <p:cNvPr id="194" name="Google Shape;194;p13"/>
          <p:cNvSpPr txBox="1">
            <a:spLocks noGrp="1"/>
          </p:cNvSpPr>
          <p:nvPr>
            <p:ph type="title"/>
          </p:nvPr>
        </p:nvSpPr>
        <p:spPr>
          <a:xfrm>
            <a:off x="552210" y="1528753"/>
            <a:ext cx="16078200" cy="2028126"/>
          </a:xfrm>
          <a:prstGeom prst="rect">
            <a:avLst/>
          </a:prstGeom>
          <a:noFill/>
          <a:ln>
            <a:noFill/>
          </a:ln>
        </p:spPr>
        <p:txBody>
          <a:bodyPr spcFirstLastPara="1" vert="horz" wrap="square" lIns="142518" tIns="71239" rIns="142518" bIns="71239" rtlCol="0" anchor="ctr" anchorCtr="0">
            <a:normAutofit/>
          </a:bodyPr>
          <a:lstStyle/>
          <a:p>
            <a:pPr>
              <a:lnSpc>
                <a:spcPct val="90000"/>
              </a:lnSpc>
              <a:buClr>
                <a:srgbClr val="1C3766"/>
              </a:buClr>
              <a:buSzPct val="100000"/>
            </a:pPr>
            <a:r>
              <a:rPr lang="en-US" sz="8417" b="1" dirty="0">
                <a:latin typeface="Calibri" panose="020F0502020204030204" pitchFamily="34" charset="0"/>
                <a:ea typeface="Corbel"/>
                <a:cs typeface="Calibri" panose="020F0502020204030204" pitchFamily="34" charset="0"/>
                <a:sym typeface="Corbel"/>
              </a:rPr>
              <a:t>“Show Me Where It Says That”</a:t>
            </a:r>
            <a:endParaRPr sz="8417" b="1" dirty="0">
              <a:latin typeface="Calibri" panose="020F0502020204030204" pitchFamily="34" charset="0"/>
              <a:ea typeface="Corbel"/>
              <a:cs typeface="Calibri" panose="020F0502020204030204" pitchFamily="34" charset="0"/>
              <a:sym typeface="Corbel"/>
            </a:endParaRPr>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12" name="Google Shape;520;p66"/>
          <p:cNvSpPr txBox="1">
            <a:spLocks/>
          </p:cNvSpPr>
          <p:nvPr/>
        </p:nvSpPr>
        <p:spPr>
          <a:xfrm>
            <a:off x="766543" y="4203700"/>
            <a:ext cx="16764000" cy="4351500"/>
          </a:xfrm>
          <a:prstGeom prst="rect">
            <a:avLst/>
          </a:prstGeom>
          <a:noFill/>
          <a:ln>
            <a:noFill/>
          </a:ln>
        </p:spPr>
        <p:txBody>
          <a:bodyPr spcFirstLastPara="1" vert="horz" wrap="square" lIns="91425" tIns="45700" rIns="91425" bIns="45700" rtlCol="0" anchor="t" anchorCtr="0">
            <a:noAutofit/>
          </a:bodyPr>
          <a:lst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a:lstStyle>
          <a:p>
            <a:pPr marL="0" indent="0">
              <a:lnSpc>
                <a:spcPct val="115000"/>
              </a:lnSpc>
              <a:spcBef>
                <a:spcPts val="0"/>
              </a:spcBef>
              <a:buClr>
                <a:schemeClr val="dk1"/>
              </a:buClr>
              <a:buSzPts val="3000"/>
              <a:buNone/>
            </a:pPr>
            <a:r>
              <a:rPr lang="en-US" sz="4400" b="1" dirty="0">
                <a:ea typeface="Arial"/>
                <a:cs typeface="Arial"/>
                <a:sym typeface="Arial"/>
              </a:rPr>
              <a:t>The power of the written word can help distinguish fact from fiction</a:t>
            </a:r>
          </a:p>
          <a:p>
            <a:pPr marL="685800" lvl="1" indent="-241300">
              <a:lnSpc>
                <a:spcPct val="115000"/>
              </a:lnSpc>
              <a:spcBef>
                <a:spcPts val="1000"/>
              </a:spcBef>
              <a:buClr>
                <a:schemeClr val="dk1"/>
              </a:buClr>
              <a:buSzPts val="2600"/>
            </a:pPr>
            <a:r>
              <a:rPr lang="en-US" sz="4400" dirty="0">
                <a:ea typeface="Arial"/>
                <a:cs typeface="Arial"/>
                <a:sym typeface="Arial"/>
              </a:rPr>
              <a:t>Determine what a reported policy or law actually says</a:t>
            </a:r>
          </a:p>
          <a:p>
            <a:pPr marL="685800" lvl="1" indent="-241300">
              <a:lnSpc>
                <a:spcPct val="115000"/>
              </a:lnSpc>
              <a:spcBef>
                <a:spcPts val="1000"/>
              </a:spcBef>
              <a:spcAft>
                <a:spcPts val="1000"/>
              </a:spcAft>
              <a:buClr>
                <a:schemeClr val="dk1"/>
              </a:buClr>
              <a:buSzPts val="2600"/>
            </a:pPr>
            <a:r>
              <a:rPr lang="en-US" sz="4400" dirty="0">
                <a:ea typeface="Arial"/>
                <a:cs typeface="Arial"/>
                <a:sym typeface="Arial"/>
              </a:rPr>
              <a:t>Clarifying misunderstandings should lead to change in behavior</a:t>
            </a:r>
            <a:endParaRPr lang="en-US" sz="4400" dirty="0"/>
          </a:p>
        </p:txBody>
      </p:sp>
    </p:spTree>
    <p:extLst>
      <p:ext uri="{BB962C8B-B14F-4D97-AF65-F5344CB8AC3E}">
        <p14:creationId xmlns:p14="http://schemas.microsoft.com/office/powerpoint/2010/main" val="126362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506844" y="9279335"/>
            <a:ext cx="1113635" cy="1113635"/>
          </a:xfrm>
          <a:prstGeom prst="rect">
            <a:avLst/>
          </a:prstGeom>
          <a:noFill/>
          <a:ln>
            <a:noFill/>
          </a:ln>
        </p:spPr>
      </p:pic>
      <p:sp>
        <p:nvSpPr>
          <p:cNvPr id="194" name="Google Shape;194;p13"/>
          <p:cNvSpPr txBox="1">
            <a:spLocks noGrp="1"/>
          </p:cNvSpPr>
          <p:nvPr>
            <p:ph type="title"/>
          </p:nvPr>
        </p:nvSpPr>
        <p:spPr>
          <a:xfrm>
            <a:off x="552210" y="1528753"/>
            <a:ext cx="16078200" cy="2028126"/>
          </a:xfrm>
          <a:prstGeom prst="rect">
            <a:avLst/>
          </a:prstGeom>
          <a:noFill/>
          <a:ln>
            <a:noFill/>
          </a:ln>
        </p:spPr>
        <p:txBody>
          <a:bodyPr spcFirstLastPara="1" vert="horz" wrap="square" lIns="142518" tIns="71239" rIns="142518" bIns="71239" rtlCol="0" anchor="ctr" anchorCtr="0">
            <a:normAutofit/>
          </a:bodyPr>
          <a:lstStyle/>
          <a:p>
            <a:pPr>
              <a:lnSpc>
                <a:spcPct val="90000"/>
              </a:lnSpc>
              <a:buClr>
                <a:srgbClr val="1C3766"/>
              </a:buClr>
              <a:buSzPct val="100000"/>
            </a:pPr>
            <a:r>
              <a:rPr lang="en-US" sz="8417" b="1" dirty="0">
                <a:latin typeface="Calibri" panose="020F0502020204030204" pitchFamily="34" charset="0"/>
                <a:ea typeface="Corbel"/>
                <a:cs typeface="Calibri" panose="020F0502020204030204" pitchFamily="34" charset="0"/>
                <a:sym typeface="Corbel"/>
              </a:rPr>
              <a:t>Questions Can Be Powerful Tools</a:t>
            </a:r>
            <a:endParaRPr sz="8417" b="1" dirty="0">
              <a:latin typeface="Calibri" panose="020F0502020204030204" pitchFamily="34" charset="0"/>
              <a:ea typeface="Corbel"/>
              <a:cs typeface="Calibri" panose="020F0502020204030204" pitchFamily="34" charset="0"/>
              <a:sym typeface="Corbel"/>
            </a:endParaRPr>
          </a:p>
        </p:txBody>
      </p:sp>
      <p:sp>
        <p:nvSpPr>
          <p:cNvPr id="2" name="TextBox 1"/>
          <p:cNvSpPr txBox="1"/>
          <p:nvPr/>
        </p:nvSpPr>
        <p:spPr>
          <a:xfrm>
            <a:off x="839306" y="3777360"/>
            <a:ext cx="17781173" cy="6449010"/>
          </a:xfrm>
          <a:prstGeom prst="rect">
            <a:avLst/>
          </a:prstGeom>
          <a:noFill/>
        </p:spPr>
        <p:txBody>
          <a:bodyPr wrap="square" rtlCol="0">
            <a:spAutoFit/>
          </a:bodyPr>
          <a:lstStyle/>
          <a:p>
            <a:pPr marL="228600" lvl="0" indent="-228600">
              <a:spcBef>
                <a:spcPts val="600"/>
              </a:spcBef>
              <a:spcAft>
                <a:spcPts val="600"/>
              </a:spcAft>
              <a:buClr>
                <a:schemeClr val="dk1"/>
              </a:buClr>
              <a:buSzPts val="3200"/>
              <a:buFont typeface="Arial"/>
              <a:buChar char="•"/>
            </a:pPr>
            <a:r>
              <a:rPr lang="en-US" sz="4000" dirty="0">
                <a:solidFill>
                  <a:schemeClr val="dk1"/>
                </a:solidFill>
                <a:ea typeface="Arial"/>
                <a:cs typeface="Arial"/>
                <a:sym typeface="Arial"/>
              </a:rPr>
              <a:t>What does the data show?</a:t>
            </a:r>
            <a:endParaRPr lang="en-US" sz="4000" dirty="0">
              <a:solidFill>
                <a:srgbClr val="000000"/>
              </a:solidFill>
              <a:ea typeface="Arial"/>
              <a:cs typeface="Arial"/>
              <a:sym typeface="Arial"/>
            </a:endParaRPr>
          </a:p>
          <a:p>
            <a:pPr marL="228600" lvl="0" indent="-228600">
              <a:spcBef>
                <a:spcPts val="600"/>
              </a:spcBef>
              <a:spcAft>
                <a:spcPts val="600"/>
              </a:spcAft>
              <a:buClr>
                <a:schemeClr val="dk1"/>
              </a:buClr>
              <a:buSzPts val="3200"/>
              <a:buFont typeface="Arial"/>
              <a:buChar char="•"/>
            </a:pPr>
            <a:r>
              <a:rPr lang="en-US" sz="4000" dirty="0">
                <a:solidFill>
                  <a:schemeClr val="dk1"/>
                </a:solidFill>
                <a:ea typeface="Arial"/>
                <a:cs typeface="Arial"/>
                <a:sym typeface="Arial"/>
              </a:rPr>
              <a:t>What are our options?</a:t>
            </a:r>
          </a:p>
          <a:p>
            <a:pPr marL="228600" lvl="0" indent="-228600">
              <a:spcBef>
                <a:spcPts val="600"/>
              </a:spcBef>
              <a:spcAft>
                <a:spcPts val="600"/>
              </a:spcAft>
              <a:buClr>
                <a:schemeClr val="dk1"/>
              </a:buClr>
              <a:buSzPts val="3200"/>
              <a:buFont typeface="Arial"/>
              <a:buChar char="•"/>
            </a:pPr>
            <a:r>
              <a:rPr lang="en-US" sz="4000" dirty="0">
                <a:solidFill>
                  <a:schemeClr val="dk1"/>
                </a:solidFill>
                <a:ea typeface="Arial"/>
                <a:cs typeface="Arial"/>
                <a:sym typeface="Arial"/>
              </a:rPr>
              <a:t>What will the recommended intervention or treatment look like as it is implemented?</a:t>
            </a:r>
            <a:endParaRPr lang="en-US" sz="4000" dirty="0">
              <a:solidFill>
                <a:srgbClr val="000000"/>
              </a:solidFill>
              <a:ea typeface="Arial"/>
              <a:cs typeface="Arial"/>
              <a:sym typeface="Arial"/>
            </a:endParaRPr>
          </a:p>
          <a:p>
            <a:pPr marL="228600" lvl="0" indent="-228600">
              <a:spcBef>
                <a:spcPts val="600"/>
              </a:spcBef>
              <a:spcAft>
                <a:spcPts val="600"/>
              </a:spcAft>
              <a:buClr>
                <a:schemeClr val="dk1"/>
              </a:buClr>
              <a:buSzPts val="3200"/>
              <a:buFont typeface="Arial"/>
              <a:buChar char="•"/>
            </a:pPr>
            <a:r>
              <a:rPr lang="en-US" sz="4000" dirty="0">
                <a:solidFill>
                  <a:schemeClr val="dk1"/>
                </a:solidFill>
                <a:ea typeface="Arial"/>
                <a:cs typeface="Arial"/>
                <a:sym typeface="Arial"/>
              </a:rPr>
              <a:t>What are the pros and cons?</a:t>
            </a:r>
            <a:endParaRPr lang="en-US" sz="4000" dirty="0">
              <a:solidFill>
                <a:srgbClr val="000000"/>
              </a:solidFill>
              <a:ea typeface="Arial"/>
              <a:cs typeface="Arial"/>
              <a:sym typeface="Arial"/>
            </a:endParaRPr>
          </a:p>
          <a:p>
            <a:pPr marL="228600" lvl="0" indent="-228600">
              <a:spcBef>
                <a:spcPts val="600"/>
              </a:spcBef>
              <a:spcAft>
                <a:spcPts val="600"/>
              </a:spcAft>
              <a:buClr>
                <a:schemeClr val="dk1"/>
              </a:buClr>
              <a:buSzPts val="3200"/>
              <a:buFont typeface="Arial"/>
              <a:buChar char="•"/>
            </a:pPr>
            <a:r>
              <a:rPr lang="en-US" sz="4000" dirty="0">
                <a:solidFill>
                  <a:schemeClr val="dk1"/>
                </a:solidFill>
                <a:ea typeface="Arial"/>
                <a:cs typeface="Arial"/>
                <a:sym typeface="Arial"/>
              </a:rPr>
              <a:t>How will we know if it’s working?</a:t>
            </a:r>
            <a:endParaRPr lang="en-US" sz="4000" dirty="0">
              <a:solidFill>
                <a:srgbClr val="000000"/>
              </a:solidFill>
              <a:ea typeface="Arial"/>
              <a:cs typeface="Arial"/>
              <a:sym typeface="Arial"/>
            </a:endParaRPr>
          </a:p>
          <a:p>
            <a:pPr marL="228600" lvl="0" indent="-228600">
              <a:spcBef>
                <a:spcPts val="600"/>
              </a:spcBef>
              <a:spcAft>
                <a:spcPts val="600"/>
              </a:spcAft>
              <a:buClr>
                <a:schemeClr val="dk1"/>
              </a:buClr>
              <a:buSzPts val="3200"/>
              <a:buFont typeface="Arial"/>
              <a:buChar char="•"/>
            </a:pPr>
            <a:r>
              <a:rPr lang="en-US" sz="4000" dirty="0">
                <a:solidFill>
                  <a:schemeClr val="dk1"/>
                </a:solidFill>
                <a:ea typeface="Arial"/>
                <a:cs typeface="Arial"/>
                <a:sym typeface="Arial"/>
              </a:rPr>
              <a:t>What are the next steps?</a:t>
            </a:r>
          </a:p>
          <a:p>
            <a:pPr marL="228600" lvl="0" indent="-228600">
              <a:spcBef>
                <a:spcPts val="600"/>
              </a:spcBef>
              <a:spcAft>
                <a:spcPts val="600"/>
              </a:spcAft>
              <a:buClr>
                <a:schemeClr val="dk1"/>
              </a:buClr>
              <a:buSzPts val="3200"/>
              <a:buFont typeface="Arial"/>
              <a:buChar char="•"/>
            </a:pPr>
            <a:r>
              <a:rPr lang="en-US" sz="4000" dirty="0">
                <a:solidFill>
                  <a:schemeClr val="dk1"/>
                </a:solidFill>
                <a:ea typeface="Arial"/>
                <a:cs typeface="Arial"/>
                <a:sym typeface="Arial"/>
              </a:rPr>
              <a:t>What other ideas do you have to meet my child’s needs?</a:t>
            </a:r>
          </a:p>
          <a:p>
            <a:endParaRPr lang="en-US" sz="2807" dirty="0"/>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Tree>
    <p:extLst>
      <p:ext uri="{BB962C8B-B14F-4D97-AF65-F5344CB8AC3E}">
        <p14:creationId xmlns:p14="http://schemas.microsoft.com/office/powerpoint/2010/main" val="5528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963355" y="9613900"/>
            <a:ext cx="657123" cy="657123"/>
          </a:xfrm>
          <a:prstGeom prst="rect">
            <a:avLst/>
          </a:prstGeom>
          <a:noFill/>
          <a:ln>
            <a:noFill/>
          </a:ln>
        </p:spPr>
      </p:pic>
      <p:sp>
        <p:nvSpPr>
          <p:cNvPr id="194" name="Google Shape;194;p13"/>
          <p:cNvSpPr txBox="1">
            <a:spLocks noGrp="1"/>
          </p:cNvSpPr>
          <p:nvPr>
            <p:ph type="title"/>
          </p:nvPr>
        </p:nvSpPr>
        <p:spPr>
          <a:xfrm>
            <a:off x="552210" y="1528753"/>
            <a:ext cx="16078200" cy="2028126"/>
          </a:xfrm>
          <a:prstGeom prst="rect">
            <a:avLst/>
          </a:prstGeom>
          <a:noFill/>
          <a:ln>
            <a:noFill/>
          </a:ln>
        </p:spPr>
        <p:txBody>
          <a:bodyPr spcFirstLastPara="1" vert="horz" wrap="square" lIns="142518" tIns="71239" rIns="142518" bIns="71239" rtlCol="0" anchor="ctr" anchorCtr="0">
            <a:normAutofit/>
          </a:bodyPr>
          <a:lstStyle/>
          <a:p>
            <a:pPr>
              <a:lnSpc>
                <a:spcPct val="90000"/>
              </a:lnSpc>
              <a:buClr>
                <a:srgbClr val="1C3766"/>
              </a:buClr>
              <a:buSzPct val="100000"/>
            </a:pPr>
            <a:r>
              <a:rPr lang="en-US" sz="8417" b="1" dirty="0">
                <a:latin typeface="Calibri" panose="020F0502020204030204" pitchFamily="34" charset="0"/>
                <a:ea typeface="Corbel"/>
                <a:cs typeface="Calibri" panose="020F0502020204030204" pitchFamily="34" charset="0"/>
                <a:sym typeface="Corbel"/>
              </a:rPr>
              <a:t>Tips to Avoid the “NO!”</a:t>
            </a:r>
            <a:endParaRPr sz="8417" b="1" dirty="0">
              <a:latin typeface="Calibri" panose="020F0502020204030204" pitchFamily="34" charset="0"/>
              <a:ea typeface="Corbel"/>
              <a:cs typeface="Calibri" panose="020F0502020204030204" pitchFamily="34" charset="0"/>
              <a:sym typeface="Corbel"/>
            </a:endParaRPr>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12" name="Google Shape;586;p73"/>
          <p:cNvSpPr txBox="1">
            <a:spLocks/>
          </p:cNvSpPr>
          <p:nvPr/>
        </p:nvSpPr>
        <p:spPr>
          <a:xfrm>
            <a:off x="970755" y="3365500"/>
            <a:ext cx="17649723" cy="6400800"/>
          </a:xfrm>
          <a:prstGeom prst="rect">
            <a:avLst/>
          </a:prstGeom>
          <a:noFill/>
          <a:ln>
            <a:noFill/>
          </a:ln>
        </p:spPr>
        <p:txBody>
          <a:bodyPr spcFirstLastPara="1" vert="horz" wrap="square" lIns="91425" tIns="91425" rIns="91425" bIns="91425" rtlCol="0" anchor="t" anchorCtr="0">
            <a:normAutofit fontScale="92500" lnSpcReduction="10000"/>
          </a:bodyPr>
          <a:lst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a:lstStyle>
          <a:p>
            <a:pPr marL="457200" indent="0" algn="ctr">
              <a:lnSpc>
                <a:spcPct val="80000"/>
              </a:lnSpc>
              <a:spcBef>
                <a:spcPts val="1000"/>
              </a:spcBef>
              <a:buSzPts val="1800"/>
              <a:buFont typeface="Arial" panose="020B0604020202020204" pitchFamily="34" charset="0"/>
              <a:buNone/>
            </a:pPr>
            <a:endParaRPr lang="en-US" sz="1000" b="1" dirty="0">
              <a:latin typeface="Arial"/>
              <a:ea typeface="Arial"/>
              <a:cs typeface="Arial"/>
              <a:sym typeface="Arial"/>
            </a:endParaRPr>
          </a:p>
          <a:p>
            <a:pPr marL="457200" indent="-400050">
              <a:lnSpc>
                <a:spcPct val="115000"/>
              </a:lnSpc>
              <a:spcBef>
                <a:spcPts val="600"/>
              </a:spcBef>
              <a:spcAft>
                <a:spcPts val="600"/>
              </a:spcAft>
              <a:buSzPts val="2700"/>
              <a:buFont typeface="Arial" panose="020B0604020202020204" pitchFamily="34" charset="0"/>
              <a:buChar char="●"/>
            </a:pPr>
            <a:r>
              <a:rPr lang="en-US" sz="4300" dirty="0">
                <a:ea typeface="Arial"/>
                <a:cs typeface="Arial"/>
                <a:sym typeface="Arial"/>
              </a:rPr>
              <a:t>Do not ask questions that allow folks to say “NO” without adequate consideration of your point or request.</a:t>
            </a:r>
          </a:p>
          <a:p>
            <a:pPr marL="457200" indent="-400050">
              <a:lnSpc>
                <a:spcPct val="115000"/>
              </a:lnSpc>
              <a:spcBef>
                <a:spcPts val="600"/>
              </a:spcBef>
              <a:spcAft>
                <a:spcPts val="600"/>
              </a:spcAft>
              <a:buSzPts val="2700"/>
              <a:buFont typeface="Arial" panose="020B0604020202020204" pitchFamily="34" charset="0"/>
              <a:buChar char="●"/>
            </a:pPr>
            <a:r>
              <a:rPr lang="en-US" sz="4300" dirty="0">
                <a:ea typeface="Arial"/>
                <a:cs typeface="Arial"/>
                <a:sym typeface="Arial"/>
              </a:rPr>
              <a:t>Instead of </a:t>
            </a:r>
            <a:r>
              <a:rPr lang="en-US" sz="4300" b="1" i="1" dirty="0">
                <a:solidFill>
                  <a:schemeClr val="dk1"/>
                </a:solidFill>
                <a:ea typeface="Arial"/>
                <a:cs typeface="Arial"/>
                <a:sym typeface="Arial"/>
              </a:rPr>
              <a:t>asking</a:t>
            </a:r>
            <a:r>
              <a:rPr lang="en-US" sz="4300" dirty="0">
                <a:solidFill>
                  <a:schemeClr val="dk1"/>
                </a:solidFill>
                <a:ea typeface="Arial"/>
                <a:cs typeface="Arial"/>
                <a:sym typeface="Arial"/>
              </a:rPr>
              <a:t>,</a:t>
            </a:r>
            <a:r>
              <a:rPr lang="en-US" sz="4300" dirty="0">
                <a:ea typeface="Arial"/>
                <a:cs typeface="Arial"/>
                <a:sym typeface="Arial"/>
              </a:rPr>
              <a:t> “Can we do an assistive technology evaluation?” </a:t>
            </a:r>
            <a:r>
              <a:rPr lang="en-US" sz="4300" b="1" i="1" dirty="0">
                <a:ea typeface="Arial"/>
                <a:cs typeface="Arial"/>
                <a:sym typeface="Arial"/>
              </a:rPr>
              <a:t>Make a statement </a:t>
            </a:r>
            <a:r>
              <a:rPr lang="en-US" sz="4300" dirty="0">
                <a:ea typeface="Arial"/>
                <a:cs typeface="Arial"/>
                <a:sym typeface="Arial"/>
              </a:rPr>
              <a:t>: </a:t>
            </a:r>
            <a:endParaRPr lang="en-US" sz="4300" dirty="0"/>
          </a:p>
          <a:p>
            <a:pPr marL="914400" lvl="1" indent="-400050">
              <a:lnSpc>
                <a:spcPct val="115000"/>
              </a:lnSpc>
              <a:spcBef>
                <a:spcPts val="600"/>
              </a:spcBef>
              <a:spcAft>
                <a:spcPts val="600"/>
              </a:spcAft>
              <a:buSzPts val="2700"/>
              <a:buFont typeface="Arial" panose="020B0604020202020204" pitchFamily="34" charset="0"/>
              <a:buChar char="●"/>
            </a:pPr>
            <a:r>
              <a:rPr lang="en-US" sz="4300" dirty="0">
                <a:ea typeface="Arial"/>
                <a:cs typeface="Arial"/>
                <a:sym typeface="Arial"/>
              </a:rPr>
              <a:t>“</a:t>
            </a:r>
            <a:r>
              <a:rPr lang="en-US" sz="4300" i="1" dirty="0">
                <a:ea typeface="Arial"/>
                <a:cs typeface="Arial"/>
                <a:sym typeface="Arial"/>
              </a:rPr>
              <a:t>I want to have an evaluation done to see if there is any assistive technology that could help (my child) communicate more effectively.”</a:t>
            </a:r>
            <a:endParaRPr lang="en-US" sz="4300" i="1" dirty="0"/>
          </a:p>
          <a:p>
            <a:pPr marL="914400" lvl="1" indent="-400050">
              <a:lnSpc>
                <a:spcPct val="115000"/>
              </a:lnSpc>
              <a:spcBef>
                <a:spcPts val="600"/>
              </a:spcBef>
              <a:spcAft>
                <a:spcPts val="600"/>
              </a:spcAft>
              <a:buSzPts val="2700"/>
              <a:buFont typeface="Arial" panose="020B0604020202020204" pitchFamily="34" charset="0"/>
              <a:buChar char="●"/>
            </a:pPr>
            <a:r>
              <a:rPr lang="en-US" sz="4300" i="1" dirty="0">
                <a:ea typeface="Arial"/>
                <a:cs typeface="Arial"/>
                <a:sym typeface="Arial"/>
              </a:rPr>
              <a:t>“I need to have an accommodation so that I can do my job well.”</a:t>
            </a:r>
          </a:p>
          <a:p>
            <a:pPr marL="457200" indent="-400050">
              <a:lnSpc>
                <a:spcPct val="115000"/>
              </a:lnSpc>
              <a:spcBef>
                <a:spcPts val="600"/>
              </a:spcBef>
              <a:spcAft>
                <a:spcPts val="600"/>
              </a:spcAft>
              <a:buSzPts val="2700"/>
              <a:buFont typeface="Arial" panose="020B0604020202020204" pitchFamily="34" charset="0"/>
              <a:buChar char="●"/>
            </a:pPr>
            <a:r>
              <a:rPr lang="en-US" sz="4300" dirty="0">
                <a:ea typeface="Arial"/>
                <a:cs typeface="Arial"/>
                <a:sym typeface="Arial"/>
              </a:rPr>
              <a:t>Basically, don’t ask yes/no questions if “no” is not an acceptable response </a:t>
            </a:r>
          </a:p>
        </p:txBody>
      </p:sp>
    </p:spTree>
    <p:extLst>
      <p:ext uri="{BB962C8B-B14F-4D97-AF65-F5344CB8AC3E}">
        <p14:creationId xmlns:p14="http://schemas.microsoft.com/office/powerpoint/2010/main" val="105892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4" name="Group 13">
            <a:extLst>
              <a:ext uri="{FF2B5EF4-FFF2-40B4-BE49-F238E27FC236}">
                <a16:creationId xmlns:a16="http://schemas.microsoft.com/office/drawing/2014/main" id="{96D3476B-8E8D-4E51-AAE5-78FBA8293916}"/>
              </a:ext>
            </a:extLst>
          </p:cNvPr>
          <p:cNvGrpSpPr/>
          <p:nvPr/>
        </p:nvGrpSpPr>
        <p:grpSpPr>
          <a:xfrm>
            <a:off x="-351" y="3546263"/>
            <a:ext cx="3541712" cy="828000"/>
            <a:chOff x="2266858" y="8642689"/>
            <a:chExt cx="1794167" cy="439424"/>
          </a:xfrm>
        </p:grpSpPr>
        <p:sp>
          <p:nvSpPr>
            <p:cNvPr id="15" name="object 4">
              <a:extLst>
                <a:ext uri="{FF2B5EF4-FFF2-40B4-BE49-F238E27FC236}">
                  <a16:creationId xmlns:a16="http://schemas.microsoft.com/office/drawing/2014/main" id="{1F9C36EB-1A4B-47DA-B334-DADDC70C6B2E}"/>
                </a:ext>
              </a:extLst>
            </p:cNvPr>
            <p:cNvSpPr/>
            <p:nvPr/>
          </p:nvSpPr>
          <p:spPr>
            <a:xfrm>
              <a:off x="2266858" y="8642693"/>
              <a:ext cx="1578066"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16" name="object 5">
              <a:extLst>
                <a:ext uri="{FF2B5EF4-FFF2-40B4-BE49-F238E27FC236}">
                  <a16:creationId xmlns:a16="http://schemas.microsoft.com/office/drawing/2014/main" id="{1D8F817A-1C54-4C66-8113-3C5D71BC6BE4}"/>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pic>
        <p:nvPicPr>
          <p:cNvPr id="193" name="Google Shape;193;p13"/>
          <p:cNvPicPr preferRelativeResize="0"/>
          <p:nvPr/>
        </p:nvPicPr>
        <p:blipFill rotWithShape="1">
          <a:blip r:embed="rId3">
            <a:alphaModFix/>
          </a:blip>
          <a:srcRect/>
          <a:stretch/>
        </p:blipFill>
        <p:spPr>
          <a:xfrm>
            <a:off x="17963355" y="9613900"/>
            <a:ext cx="657123" cy="657123"/>
          </a:xfrm>
          <a:prstGeom prst="rect">
            <a:avLst/>
          </a:prstGeom>
          <a:noFill/>
          <a:ln>
            <a:noFill/>
          </a:ln>
        </p:spPr>
      </p:pic>
      <p:sp>
        <p:nvSpPr>
          <p:cNvPr id="194" name="Google Shape;194;p13"/>
          <p:cNvSpPr txBox="1">
            <a:spLocks noGrp="1"/>
          </p:cNvSpPr>
          <p:nvPr>
            <p:ph type="title"/>
          </p:nvPr>
        </p:nvSpPr>
        <p:spPr>
          <a:xfrm>
            <a:off x="552210" y="1528753"/>
            <a:ext cx="16078200" cy="2028126"/>
          </a:xfrm>
          <a:prstGeom prst="rect">
            <a:avLst/>
          </a:prstGeom>
          <a:noFill/>
          <a:ln>
            <a:noFill/>
          </a:ln>
        </p:spPr>
        <p:txBody>
          <a:bodyPr spcFirstLastPara="1" vert="horz" wrap="square" lIns="142518" tIns="71239" rIns="142518" bIns="71239" rtlCol="0" anchor="ctr" anchorCtr="0">
            <a:normAutofit/>
          </a:bodyPr>
          <a:lstStyle/>
          <a:p>
            <a:pPr>
              <a:lnSpc>
                <a:spcPct val="90000"/>
              </a:lnSpc>
              <a:buClr>
                <a:srgbClr val="1C3766"/>
              </a:buClr>
              <a:buSzPct val="100000"/>
            </a:pPr>
            <a:r>
              <a:rPr lang="en-US" sz="8417" b="1" dirty="0">
                <a:latin typeface="Calibri" panose="020F0502020204030204" pitchFamily="34" charset="0"/>
                <a:ea typeface="Corbel"/>
                <a:cs typeface="Calibri" panose="020F0502020204030204" pitchFamily="34" charset="0"/>
                <a:sym typeface="Corbel"/>
              </a:rPr>
              <a:t>Get the Data and Give the Data</a:t>
            </a:r>
            <a:endParaRPr sz="8417" b="1" dirty="0">
              <a:latin typeface="Calibri" panose="020F0502020204030204" pitchFamily="34" charset="0"/>
              <a:ea typeface="Corbel"/>
              <a:cs typeface="Calibri" panose="020F0502020204030204" pitchFamily="34" charset="0"/>
              <a:sym typeface="Corbel"/>
            </a:endParaRPr>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13" name="Google Shape;596;p74"/>
          <p:cNvSpPr txBox="1">
            <a:spLocks/>
          </p:cNvSpPr>
          <p:nvPr/>
        </p:nvSpPr>
        <p:spPr>
          <a:xfrm>
            <a:off x="446642" y="3588833"/>
            <a:ext cx="9247485" cy="5031300"/>
          </a:xfrm>
          <a:prstGeom prst="rect">
            <a:avLst/>
          </a:prstGeom>
          <a:noFill/>
          <a:ln>
            <a:noFill/>
          </a:ln>
        </p:spPr>
        <p:txBody>
          <a:bodyPr spcFirstLastPara="1" vert="horz" wrap="square" lIns="91425" tIns="91425" rIns="91425" bIns="91425" rtlCol="0" anchor="t" anchorCtr="0">
            <a:noAutofit/>
          </a:bodyPr>
          <a:lst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a:lstStyle>
          <a:p>
            <a:pPr marL="0" indent="0">
              <a:spcBef>
                <a:spcPts val="0"/>
              </a:spcBef>
              <a:buSzPts val="1800"/>
              <a:buFont typeface="Arial" panose="020B0604020202020204" pitchFamily="34" charset="0"/>
              <a:buNone/>
            </a:pPr>
            <a:r>
              <a:rPr lang="en-US" sz="3600" b="1" dirty="0">
                <a:solidFill>
                  <a:schemeClr val="bg1"/>
                </a:solidFill>
                <a:ea typeface="Arial"/>
                <a:cs typeface="Arial"/>
                <a:sym typeface="Arial"/>
              </a:rPr>
              <a:t>Types of Data</a:t>
            </a:r>
          </a:p>
          <a:p>
            <a:pPr marL="0" indent="0">
              <a:spcBef>
                <a:spcPts val="0"/>
              </a:spcBef>
              <a:buSzPts val="1800"/>
              <a:buFont typeface="Arial" panose="020B0604020202020204" pitchFamily="34" charset="0"/>
              <a:buNone/>
            </a:pPr>
            <a:endParaRPr lang="en-US" sz="3600" dirty="0">
              <a:ea typeface="Arial"/>
              <a:cs typeface="Arial"/>
              <a:sym typeface="Arial"/>
            </a:endParaRPr>
          </a:p>
          <a:p>
            <a:pPr marL="0" indent="0">
              <a:spcBef>
                <a:spcPts val="1600"/>
              </a:spcBef>
              <a:buSzPts val="1800"/>
              <a:buFont typeface="Arial" panose="020B0604020202020204" pitchFamily="34" charset="0"/>
              <a:buNone/>
            </a:pPr>
            <a:r>
              <a:rPr lang="en-US" sz="3600" b="1" dirty="0">
                <a:ea typeface="Arial"/>
                <a:cs typeface="Arial"/>
                <a:sym typeface="Arial"/>
              </a:rPr>
              <a:t>Quantitative Data </a:t>
            </a:r>
          </a:p>
          <a:p>
            <a:pPr marL="761992" indent="-321558">
              <a:spcBef>
                <a:spcPts val="1333"/>
              </a:spcBef>
              <a:buClr>
                <a:srgbClr val="8A8AD8"/>
              </a:buClr>
              <a:buSzPts val="2500"/>
            </a:pPr>
            <a:r>
              <a:rPr lang="en-US" sz="3600" dirty="0">
                <a:ea typeface="Arial"/>
                <a:cs typeface="Arial"/>
                <a:sym typeface="Arial"/>
              </a:rPr>
              <a:t>Typically numbers</a:t>
            </a:r>
          </a:p>
          <a:p>
            <a:pPr marL="761992" indent="-321558">
              <a:spcBef>
                <a:spcPts val="1333"/>
              </a:spcBef>
              <a:buClr>
                <a:srgbClr val="8A8AD8"/>
              </a:buClr>
              <a:buSzPts val="2500"/>
            </a:pPr>
            <a:r>
              <a:rPr lang="en-US" sz="3600" dirty="0">
                <a:ea typeface="Arial"/>
                <a:cs typeface="Arial"/>
                <a:sym typeface="Arial"/>
              </a:rPr>
              <a:t>Answers the questions:</a:t>
            </a:r>
          </a:p>
          <a:p>
            <a:pPr marL="1371577" lvl="1" indent="-321558">
              <a:spcBef>
                <a:spcPts val="667"/>
              </a:spcBef>
              <a:buClr>
                <a:srgbClr val="8A8AD8"/>
              </a:buClr>
              <a:buSzPts val="2500"/>
              <a:buFont typeface="Arial" panose="020B0604020202020204" pitchFamily="34" charset="0"/>
              <a:buChar char="‒"/>
            </a:pPr>
            <a:r>
              <a:rPr lang="en-US" sz="3600" dirty="0">
                <a:ea typeface="Arial"/>
                <a:cs typeface="Arial"/>
                <a:sym typeface="Arial"/>
              </a:rPr>
              <a:t>How much? How often? </a:t>
            </a:r>
          </a:p>
          <a:p>
            <a:pPr marL="0" indent="0">
              <a:spcBef>
                <a:spcPts val="2133"/>
              </a:spcBef>
              <a:buSzPts val="1800"/>
              <a:buFont typeface="Arial" panose="020B0604020202020204" pitchFamily="34" charset="0"/>
              <a:buNone/>
            </a:pPr>
            <a:r>
              <a:rPr lang="en-US" sz="3600" b="1" dirty="0">
                <a:ea typeface="Arial"/>
                <a:cs typeface="Arial"/>
                <a:sym typeface="Arial"/>
              </a:rPr>
              <a:t>Qualitative Data</a:t>
            </a:r>
          </a:p>
          <a:p>
            <a:pPr marL="761992" indent="-321558">
              <a:spcBef>
                <a:spcPts val="1333"/>
              </a:spcBef>
              <a:buClr>
                <a:srgbClr val="8A8AD8"/>
              </a:buClr>
              <a:buSzPts val="2500"/>
            </a:pPr>
            <a:r>
              <a:rPr lang="en-US" sz="3600" dirty="0">
                <a:ea typeface="Arial"/>
                <a:cs typeface="Arial"/>
                <a:sym typeface="Arial"/>
              </a:rPr>
              <a:t>Typically descriptions</a:t>
            </a:r>
          </a:p>
          <a:p>
            <a:pPr marL="761992" indent="-321558">
              <a:spcBef>
                <a:spcPts val="1333"/>
              </a:spcBef>
              <a:buClr>
                <a:srgbClr val="8A8AD8"/>
              </a:buClr>
              <a:buSzPts val="2500"/>
            </a:pPr>
            <a:r>
              <a:rPr lang="en-US" sz="3600" dirty="0">
                <a:ea typeface="Arial"/>
                <a:cs typeface="Arial"/>
                <a:sym typeface="Arial"/>
              </a:rPr>
              <a:t>Answers the questions:</a:t>
            </a:r>
          </a:p>
          <a:p>
            <a:pPr marL="1371577" lvl="1" indent="-321558">
              <a:spcBef>
                <a:spcPts val="667"/>
              </a:spcBef>
              <a:buClr>
                <a:srgbClr val="8A8AD8"/>
              </a:buClr>
              <a:buSzPts val="2500"/>
              <a:buFont typeface="Arial" panose="020B0604020202020204" pitchFamily="34" charset="0"/>
              <a:buChar char="‒"/>
            </a:pPr>
            <a:r>
              <a:rPr lang="en-US" sz="3600" dirty="0">
                <a:ea typeface="Arial"/>
                <a:cs typeface="Arial"/>
                <a:sym typeface="Arial"/>
              </a:rPr>
              <a:t>What is it like? What was observed?</a:t>
            </a:r>
          </a:p>
        </p:txBody>
      </p:sp>
      <p:sp>
        <p:nvSpPr>
          <p:cNvPr id="17" name="Google Shape;598;p74"/>
          <p:cNvSpPr txBox="1"/>
          <p:nvPr/>
        </p:nvSpPr>
        <p:spPr>
          <a:xfrm>
            <a:off x="9403834" y="5166767"/>
            <a:ext cx="9159837" cy="4447133"/>
          </a:xfrm>
          <a:prstGeom prst="rect">
            <a:avLst/>
          </a:prstGeom>
          <a:noFill/>
          <a:ln w="57150" cap="flat" cmpd="sng">
            <a:solidFill>
              <a:srgbClr val="FFBF00"/>
            </a:solidFill>
            <a:prstDash val="solid"/>
            <a:round/>
            <a:headEnd type="none" w="sm" len="sm"/>
            <a:tailEnd type="none" w="sm" len="sm"/>
          </a:ln>
        </p:spPr>
        <p:txBody>
          <a:bodyPr spcFirstLastPara="1" wrap="square" lIns="91425" tIns="91425" rIns="91425" bIns="91425" anchor="t" anchorCtr="0">
            <a:noAutofit/>
          </a:bodyPr>
          <a:lstStyle/>
          <a:p>
            <a:pPr marL="457200" marR="0" lvl="0" indent="-393700" algn="l" rtl="0">
              <a:lnSpc>
                <a:spcPct val="115000"/>
              </a:lnSpc>
              <a:spcBef>
                <a:spcPts val="0"/>
              </a:spcBef>
              <a:spcAft>
                <a:spcPts val="0"/>
              </a:spcAft>
              <a:buClr>
                <a:schemeClr val="dk1"/>
              </a:buClr>
              <a:buSzPts val="2600"/>
              <a:buFont typeface="Arial"/>
              <a:buChar char="●"/>
            </a:pPr>
            <a:r>
              <a:rPr lang="en-US" sz="3800" b="0" u="none" strike="noStrike" cap="none" dirty="0">
                <a:solidFill>
                  <a:schemeClr val="dk1"/>
                </a:solidFill>
                <a:ea typeface="Arial"/>
                <a:cs typeface="Arial"/>
                <a:sym typeface="Arial"/>
              </a:rPr>
              <a:t>Data helps you to be prepared to back up requests</a:t>
            </a:r>
            <a:endParaRPr sz="3800" b="0" u="none" strike="noStrike" cap="none" dirty="0">
              <a:solidFill>
                <a:schemeClr val="dk1"/>
              </a:solidFill>
              <a:ea typeface="Arial"/>
              <a:cs typeface="Arial"/>
              <a:sym typeface="Arial"/>
            </a:endParaRPr>
          </a:p>
          <a:p>
            <a:pPr marL="457200" marR="0" lvl="0" indent="-393700" algn="l" rtl="0">
              <a:lnSpc>
                <a:spcPct val="115000"/>
              </a:lnSpc>
              <a:spcBef>
                <a:spcPts val="1000"/>
              </a:spcBef>
              <a:spcAft>
                <a:spcPts val="0"/>
              </a:spcAft>
              <a:buClr>
                <a:schemeClr val="dk1"/>
              </a:buClr>
              <a:buSzPts val="2600"/>
              <a:buFont typeface="Arial"/>
              <a:buChar char="●"/>
            </a:pPr>
            <a:r>
              <a:rPr lang="en-US" sz="3800" b="0" u="none" strike="noStrike" cap="none" dirty="0">
                <a:solidFill>
                  <a:schemeClr val="dk1"/>
                </a:solidFill>
                <a:ea typeface="Arial"/>
                <a:cs typeface="Arial"/>
                <a:sym typeface="Arial"/>
              </a:rPr>
              <a:t>Plan on what you want to collect and why</a:t>
            </a:r>
            <a:endParaRPr sz="3800" b="0" u="none" strike="noStrike" cap="none" dirty="0">
              <a:solidFill>
                <a:schemeClr val="dk1"/>
              </a:solidFill>
              <a:ea typeface="Arial"/>
              <a:cs typeface="Arial"/>
              <a:sym typeface="Arial"/>
            </a:endParaRPr>
          </a:p>
          <a:p>
            <a:pPr marL="457200" marR="0" lvl="0" indent="-393700" algn="l" rtl="0">
              <a:lnSpc>
                <a:spcPct val="115000"/>
              </a:lnSpc>
              <a:spcBef>
                <a:spcPts val="1000"/>
              </a:spcBef>
              <a:spcAft>
                <a:spcPts val="0"/>
              </a:spcAft>
              <a:buClr>
                <a:schemeClr val="dk1"/>
              </a:buClr>
              <a:buSzPts val="2600"/>
              <a:buFont typeface="Arial"/>
              <a:buChar char="●"/>
            </a:pPr>
            <a:r>
              <a:rPr lang="en-US" sz="3800" b="0" u="none" strike="noStrike" cap="none" dirty="0">
                <a:solidFill>
                  <a:schemeClr val="dk1"/>
                </a:solidFill>
                <a:ea typeface="Arial"/>
                <a:cs typeface="Arial"/>
                <a:sym typeface="Arial"/>
              </a:rPr>
              <a:t>Have a method for collecting, organizing and sharing data</a:t>
            </a:r>
            <a:endParaRPr sz="3800" b="0" u="none" strike="noStrike" cap="none" dirty="0">
              <a:solidFill>
                <a:schemeClr val="dk1"/>
              </a:solidFill>
              <a:ea typeface="Arial"/>
              <a:cs typeface="Arial"/>
              <a:sym typeface="Arial"/>
            </a:endParaRPr>
          </a:p>
        </p:txBody>
      </p:sp>
    </p:spTree>
    <p:extLst>
      <p:ext uri="{BB962C8B-B14F-4D97-AF65-F5344CB8AC3E}">
        <p14:creationId xmlns:p14="http://schemas.microsoft.com/office/powerpoint/2010/main" val="52115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963355" y="9613900"/>
            <a:ext cx="657123" cy="657123"/>
          </a:xfrm>
          <a:prstGeom prst="rect">
            <a:avLst/>
          </a:prstGeom>
          <a:noFill/>
          <a:ln>
            <a:noFill/>
          </a:ln>
        </p:spPr>
      </p:pic>
      <p:sp>
        <p:nvSpPr>
          <p:cNvPr id="194" name="Google Shape;194;p13"/>
          <p:cNvSpPr txBox="1">
            <a:spLocks noGrp="1"/>
          </p:cNvSpPr>
          <p:nvPr>
            <p:ph type="title"/>
          </p:nvPr>
        </p:nvSpPr>
        <p:spPr>
          <a:xfrm>
            <a:off x="361156" y="1080716"/>
            <a:ext cx="16078200" cy="2028126"/>
          </a:xfrm>
          <a:prstGeom prst="rect">
            <a:avLst/>
          </a:prstGeom>
          <a:noFill/>
          <a:ln>
            <a:noFill/>
          </a:ln>
        </p:spPr>
        <p:txBody>
          <a:bodyPr spcFirstLastPara="1" vert="horz" wrap="square" lIns="142518" tIns="71239" rIns="142518" bIns="71239" rtlCol="0" anchor="ctr" anchorCtr="0">
            <a:normAutofit fontScale="90000"/>
          </a:bodyPr>
          <a:lstStyle/>
          <a:p>
            <a:pPr>
              <a:lnSpc>
                <a:spcPct val="90000"/>
              </a:lnSpc>
              <a:buClr>
                <a:srgbClr val="1C3766"/>
              </a:buClr>
              <a:buSzPct val="100000"/>
            </a:pPr>
            <a:r>
              <a:rPr lang="en-US" sz="8417" b="1" dirty="0">
                <a:latin typeface="Calibri" panose="020F0502020204030204" pitchFamily="34" charset="0"/>
                <a:ea typeface="Corbel"/>
                <a:cs typeface="Calibri" panose="020F0502020204030204" pitchFamily="34" charset="0"/>
                <a:sym typeface="Corbel"/>
              </a:rPr>
              <a:t>Important Advocacy Tips to Remember</a:t>
            </a:r>
            <a:endParaRPr sz="8417" b="1" dirty="0">
              <a:latin typeface="Calibri" panose="020F0502020204030204" pitchFamily="34" charset="0"/>
              <a:ea typeface="Corbel"/>
              <a:cs typeface="Calibri" panose="020F0502020204030204" pitchFamily="34" charset="0"/>
              <a:sym typeface="Corbel"/>
            </a:endParaRPr>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13" name="Google Shape;606;p75"/>
          <p:cNvSpPr txBox="1">
            <a:spLocks/>
          </p:cNvSpPr>
          <p:nvPr/>
        </p:nvSpPr>
        <p:spPr>
          <a:xfrm>
            <a:off x="376754" y="2720049"/>
            <a:ext cx="17144999" cy="5392500"/>
          </a:xfrm>
          <a:prstGeom prst="rect">
            <a:avLst/>
          </a:prstGeom>
          <a:noFill/>
          <a:ln>
            <a:noFill/>
          </a:ln>
        </p:spPr>
        <p:txBody>
          <a:bodyPr spcFirstLastPara="1" vert="horz" wrap="square" lIns="91425" tIns="91425" rIns="91425" bIns="91425" rtlCol="0" anchor="t" anchorCtr="0">
            <a:noAutofit/>
          </a:bodyPr>
          <a:lst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a:lstStyle>
          <a:p>
            <a:pPr marL="457200" indent="-393700">
              <a:lnSpc>
                <a:spcPct val="115000"/>
              </a:lnSpc>
              <a:spcBef>
                <a:spcPts val="0"/>
              </a:spcBef>
              <a:buSzPct val="108108"/>
              <a:buFont typeface="Arial"/>
              <a:buChar char="●"/>
            </a:pPr>
            <a:r>
              <a:rPr lang="en-US" sz="3200" dirty="0">
                <a:ea typeface="Arial"/>
                <a:cs typeface="Arial"/>
                <a:sym typeface="Arial"/>
              </a:rPr>
              <a:t>Decide on and prioritize issues you are trying to address </a:t>
            </a:r>
          </a:p>
          <a:p>
            <a:pPr marL="457200" indent="-393700">
              <a:lnSpc>
                <a:spcPct val="115000"/>
              </a:lnSpc>
              <a:spcBef>
                <a:spcPts val="1000"/>
              </a:spcBef>
              <a:buSzPct val="108108"/>
              <a:buFont typeface="Arial"/>
              <a:buChar char="●"/>
            </a:pPr>
            <a:r>
              <a:rPr lang="en-US" sz="3200" dirty="0">
                <a:ea typeface="Arial"/>
                <a:cs typeface="Arial"/>
                <a:sym typeface="Arial"/>
              </a:rPr>
              <a:t>Collect data (It matters!)</a:t>
            </a:r>
          </a:p>
          <a:p>
            <a:pPr marL="457200" indent="-393700">
              <a:lnSpc>
                <a:spcPct val="115000"/>
              </a:lnSpc>
              <a:spcBef>
                <a:spcPts val="1000"/>
              </a:spcBef>
              <a:buSzPct val="108108"/>
              <a:buFont typeface="Arial"/>
              <a:buChar char="●"/>
            </a:pPr>
            <a:r>
              <a:rPr lang="en-US" sz="3200" dirty="0">
                <a:ea typeface="Arial"/>
                <a:cs typeface="Arial"/>
                <a:sym typeface="Arial"/>
              </a:rPr>
              <a:t>Asking for clarification on something you don’t understand</a:t>
            </a:r>
          </a:p>
          <a:p>
            <a:pPr marL="457200" indent="-393700">
              <a:lnSpc>
                <a:spcPct val="115000"/>
              </a:lnSpc>
              <a:spcBef>
                <a:spcPts val="1000"/>
              </a:spcBef>
              <a:buSzPct val="108108"/>
              <a:buFont typeface="Arial"/>
              <a:buChar char="●"/>
            </a:pPr>
            <a:r>
              <a:rPr lang="en-US" sz="3200" dirty="0">
                <a:ea typeface="Arial"/>
                <a:cs typeface="Arial"/>
                <a:sym typeface="Arial"/>
              </a:rPr>
              <a:t>Know how to find relevant policies and procedures </a:t>
            </a:r>
          </a:p>
          <a:p>
            <a:pPr marL="457200" indent="-393700">
              <a:lnSpc>
                <a:spcPct val="115000"/>
              </a:lnSpc>
              <a:spcBef>
                <a:spcPts val="1000"/>
              </a:spcBef>
              <a:buSzPct val="108108"/>
              <a:buFont typeface="Arial"/>
              <a:buChar char="●"/>
            </a:pPr>
            <a:r>
              <a:rPr lang="en-US" sz="3200" dirty="0">
                <a:ea typeface="Arial"/>
                <a:cs typeface="Arial"/>
                <a:sym typeface="Arial"/>
              </a:rPr>
              <a:t>Learn about dispute resolution or appeals processes</a:t>
            </a:r>
          </a:p>
          <a:p>
            <a:pPr marL="457200" indent="-393700">
              <a:lnSpc>
                <a:spcPct val="115000"/>
              </a:lnSpc>
              <a:spcBef>
                <a:spcPts val="1000"/>
              </a:spcBef>
              <a:buSzPct val="108108"/>
              <a:buFont typeface="Arial"/>
              <a:buChar char="●"/>
            </a:pPr>
            <a:r>
              <a:rPr lang="en-US" sz="3200" dirty="0">
                <a:ea typeface="Arial"/>
                <a:cs typeface="Arial"/>
                <a:sym typeface="Arial"/>
              </a:rPr>
              <a:t>Utilize trustworthy resources to research topics</a:t>
            </a:r>
          </a:p>
          <a:p>
            <a:pPr marL="457200" indent="-393700">
              <a:lnSpc>
                <a:spcPct val="115000"/>
              </a:lnSpc>
              <a:spcBef>
                <a:spcPts val="1000"/>
              </a:spcBef>
              <a:buSzPct val="108108"/>
              <a:buFont typeface="Arial"/>
              <a:buChar char="●"/>
            </a:pPr>
            <a:r>
              <a:rPr lang="en-US" sz="3200" dirty="0">
                <a:ea typeface="Arial"/>
                <a:cs typeface="Arial"/>
                <a:sym typeface="Arial"/>
              </a:rPr>
              <a:t>Remain calm and focused on the desired outcome</a:t>
            </a:r>
          </a:p>
          <a:p>
            <a:pPr marL="457200" indent="-393700">
              <a:lnSpc>
                <a:spcPct val="115000"/>
              </a:lnSpc>
              <a:spcBef>
                <a:spcPts val="1000"/>
              </a:spcBef>
              <a:buSzPct val="108108"/>
              <a:buFont typeface="Arial"/>
              <a:buChar char="●"/>
            </a:pPr>
            <a:r>
              <a:rPr lang="en-US" sz="3200" dirty="0">
                <a:ea typeface="Arial"/>
                <a:cs typeface="Arial"/>
                <a:sym typeface="Arial"/>
              </a:rPr>
              <a:t>Focus on facts, not feelings</a:t>
            </a:r>
          </a:p>
          <a:p>
            <a:pPr marL="457200" indent="-393700">
              <a:lnSpc>
                <a:spcPct val="115000"/>
              </a:lnSpc>
              <a:spcBef>
                <a:spcPts val="1000"/>
              </a:spcBef>
              <a:spcAft>
                <a:spcPts val="1000"/>
              </a:spcAft>
              <a:buSzPct val="108108"/>
              <a:buFont typeface="Arial"/>
              <a:buChar char="●"/>
            </a:pPr>
            <a:r>
              <a:rPr lang="en-US" sz="3200" dirty="0">
                <a:ea typeface="Arial"/>
                <a:cs typeface="Arial"/>
                <a:sym typeface="Arial"/>
              </a:rPr>
              <a:t>Plan what to do if someone tells you “no” or “I can’t help you”                                                                   </a:t>
            </a:r>
            <a:r>
              <a:rPr lang="en-US" sz="3200" i="1" dirty="0">
                <a:ea typeface="Arial"/>
                <a:cs typeface="Arial"/>
                <a:sym typeface="Arial"/>
              </a:rPr>
              <a:t>(What are other options? Who else can I talk to?                                                                                               Where can I find more information?)</a:t>
            </a:r>
            <a:endParaRPr lang="en-US" sz="3200" i="1"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39684"/>
          <a:stretch/>
        </p:blipFill>
        <p:spPr>
          <a:xfrm rot="10800000">
            <a:off x="13416544" y="4703522"/>
            <a:ext cx="4078277" cy="5071125"/>
          </a:xfrm>
          <a:prstGeom prst="rect">
            <a:avLst/>
          </a:prstGeom>
        </p:spPr>
      </p:pic>
      <p:sp>
        <p:nvSpPr>
          <p:cNvPr id="3" name="Rectangle 2"/>
          <p:cNvSpPr/>
          <p:nvPr/>
        </p:nvSpPr>
        <p:spPr>
          <a:xfrm>
            <a:off x="14282610" y="4703522"/>
            <a:ext cx="1928146" cy="155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08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963355" y="9613900"/>
            <a:ext cx="657123" cy="657123"/>
          </a:xfrm>
          <a:prstGeom prst="rect">
            <a:avLst/>
          </a:prstGeom>
          <a:noFill/>
          <a:ln>
            <a:noFill/>
          </a:ln>
        </p:spPr>
      </p:pic>
      <p:sp>
        <p:nvSpPr>
          <p:cNvPr id="194" name="Google Shape;194;p13"/>
          <p:cNvSpPr txBox="1">
            <a:spLocks noGrp="1"/>
          </p:cNvSpPr>
          <p:nvPr>
            <p:ph type="title"/>
          </p:nvPr>
        </p:nvSpPr>
        <p:spPr>
          <a:xfrm>
            <a:off x="361156" y="1080716"/>
            <a:ext cx="16078200" cy="2028126"/>
          </a:xfrm>
          <a:prstGeom prst="rect">
            <a:avLst/>
          </a:prstGeom>
          <a:noFill/>
          <a:ln>
            <a:noFill/>
          </a:ln>
        </p:spPr>
        <p:txBody>
          <a:bodyPr spcFirstLastPara="1" vert="horz" wrap="square" lIns="142518" tIns="71239" rIns="142518" bIns="71239" rtlCol="0" anchor="ctr" anchorCtr="0">
            <a:normAutofit/>
          </a:bodyPr>
          <a:lstStyle/>
          <a:p>
            <a:pPr>
              <a:lnSpc>
                <a:spcPct val="90000"/>
              </a:lnSpc>
              <a:buClr>
                <a:srgbClr val="1C3766"/>
              </a:buClr>
              <a:buSzPct val="100000"/>
            </a:pPr>
            <a:r>
              <a:rPr lang="en-US" sz="8417" b="1" dirty="0">
                <a:latin typeface="Calibri" panose="020F0502020204030204" pitchFamily="34" charset="0"/>
                <a:ea typeface="Corbel"/>
                <a:cs typeface="Calibri" panose="020F0502020204030204" pitchFamily="34" charset="0"/>
                <a:sym typeface="Corbel"/>
              </a:rPr>
              <a:t>Expand Your Advocacy Reach</a:t>
            </a:r>
            <a:endParaRPr sz="8417" b="1" dirty="0">
              <a:latin typeface="Calibri" panose="020F0502020204030204" pitchFamily="34" charset="0"/>
              <a:ea typeface="Corbel"/>
              <a:cs typeface="Calibri" panose="020F0502020204030204" pitchFamily="34" charset="0"/>
              <a:sym typeface="Corbel"/>
            </a:endParaRPr>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3" name="Rectangle 2"/>
          <p:cNvSpPr/>
          <p:nvPr/>
        </p:nvSpPr>
        <p:spPr>
          <a:xfrm>
            <a:off x="14282610" y="4703522"/>
            <a:ext cx="1928146" cy="155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622;p77"/>
          <p:cNvSpPr txBox="1">
            <a:spLocks/>
          </p:cNvSpPr>
          <p:nvPr/>
        </p:nvSpPr>
        <p:spPr>
          <a:xfrm>
            <a:off x="464329" y="3280229"/>
            <a:ext cx="16127428" cy="6324600"/>
          </a:xfrm>
          <a:prstGeom prst="rect">
            <a:avLst/>
          </a:prstGeom>
          <a:noFill/>
          <a:ln>
            <a:noFill/>
          </a:ln>
        </p:spPr>
        <p:txBody>
          <a:bodyPr spcFirstLastPara="1" vert="horz" wrap="square" lIns="91425" tIns="91425" rIns="91425" bIns="91425" rtlCol="0" anchor="t" anchorCtr="0">
            <a:normAutofit fontScale="92500" lnSpcReduction="20000"/>
          </a:bodyPr>
          <a:lst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a:lstStyle>
          <a:p>
            <a:pPr marL="457200" indent="-330200">
              <a:lnSpc>
                <a:spcPct val="105000"/>
              </a:lnSpc>
              <a:spcBef>
                <a:spcPts val="0"/>
              </a:spcBef>
              <a:buClr>
                <a:schemeClr val="dk1"/>
              </a:buClr>
              <a:buSzPts val="1600"/>
              <a:buFont typeface="Arial" panose="020B0604020202020204" pitchFamily="34" charset="0"/>
              <a:buChar char="●"/>
            </a:pPr>
            <a:r>
              <a:rPr lang="en-US" sz="4200" dirty="0">
                <a:ea typeface="Arial"/>
                <a:cs typeface="Arial"/>
                <a:sym typeface="Arial"/>
              </a:rPr>
              <a:t>People with lived experience should be at the table when important decisions are being made.</a:t>
            </a:r>
            <a:endParaRPr lang="en-US" sz="4200" dirty="0"/>
          </a:p>
          <a:p>
            <a:pPr marL="457200" indent="-228600">
              <a:lnSpc>
                <a:spcPct val="105000"/>
              </a:lnSpc>
              <a:spcBef>
                <a:spcPts val="0"/>
              </a:spcBef>
              <a:buClr>
                <a:schemeClr val="dk1"/>
              </a:buClr>
              <a:buSzPts val="1800"/>
              <a:buFont typeface="Arial" panose="020B0604020202020204" pitchFamily="34" charset="0"/>
              <a:buNone/>
            </a:pPr>
            <a:endParaRPr lang="en-US" sz="4200" dirty="0">
              <a:ea typeface="Arial"/>
              <a:cs typeface="Arial"/>
              <a:sym typeface="Arial"/>
            </a:endParaRPr>
          </a:p>
          <a:p>
            <a:pPr marL="457200" indent="-330200">
              <a:lnSpc>
                <a:spcPct val="105000"/>
              </a:lnSpc>
              <a:spcBef>
                <a:spcPts val="0"/>
              </a:spcBef>
              <a:buClr>
                <a:schemeClr val="dk1"/>
              </a:buClr>
              <a:buSzPts val="1600"/>
              <a:buFont typeface="Arial" panose="020B0604020202020204" pitchFamily="34" charset="0"/>
              <a:buChar char="●"/>
            </a:pPr>
            <a:r>
              <a:rPr lang="en-US" sz="4200" dirty="0">
                <a:ea typeface="Arial"/>
                <a:cs typeface="Arial"/>
                <a:sym typeface="Arial"/>
              </a:rPr>
              <a:t>Opportunities to do this range from the PTA, speaking at public          meetings to serving on advisory boards and statewide councils.</a:t>
            </a:r>
          </a:p>
          <a:p>
            <a:pPr marL="457200" indent="-330200">
              <a:lnSpc>
                <a:spcPct val="105000"/>
              </a:lnSpc>
              <a:spcBef>
                <a:spcPts val="0"/>
              </a:spcBef>
              <a:buClr>
                <a:schemeClr val="dk1"/>
              </a:buClr>
              <a:buSzPts val="1600"/>
              <a:buFont typeface="Arial" panose="020B0604020202020204" pitchFamily="34" charset="0"/>
              <a:buChar char="●"/>
            </a:pPr>
            <a:endParaRPr lang="en-US" sz="4200" dirty="0">
              <a:ea typeface="Arial"/>
              <a:cs typeface="Arial"/>
              <a:sym typeface="Arial"/>
            </a:endParaRPr>
          </a:p>
          <a:p>
            <a:pPr marL="457200" lvl="0" indent="-330200">
              <a:lnSpc>
                <a:spcPct val="115000"/>
              </a:lnSpc>
              <a:spcBef>
                <a:spcPts val="0"/>
              </a:spcBef>
              <a:buClr>
                <a:schemeClr val="dk1"/>
              </a:buClr>
              <a:buSzPts val="1600"/>
              <a:buChar char="●"/>
            </a:pPr>
            <a:r>
              <a:rPr lang="en-US" sz="4200" dirty="0">
                <a:solidFill>
                  <a:schemeClr val="dk1"/>
                </a:solidFill>
              </a:rPr>
              <a:t>Stay connected to stay informed!</a:t>
            </a:r>
            <a:endParaRPr lang="en-US" sz="4200" dirty="0">
              <a:solidFill>
                <a:schemeClr val="dk1"/>
              </a:solidFill>
              <a:ea typeface="Calibri"/>
              <a:cs typeface="Calibri"/>
              <a:sym typeface="Calibri"/>
            </a:endParaRPr>
          </a:p>
          <a:p>
            <a:pPr marL="914400" lvl="1" indent="-317500">
              <a:lnSpc>
                <a:spcPct val="115000"/>
              </a:lnSpc>
              <a:spcBef>
                <a:spcPts val="0"/>
              </a:spcBef>
              <a:buClr>
                <a:schemeClr val="dk1"/>
              </a:buClr>
              <a:buSzPts val="1400"/>
              <a:buChar char="○"/>
            </a:pPr>
            <a:r>
              <a:rPr lang="en-US" sz="4200" dirty="0">
                <a:solidFill>
                  <a:schemeClr val="dk1"/>
                </a:solidFill>
              </a:rPr>
              <a:t>Meetings of government are open to the public</a:t>
            </a:r>
            <a:endParaRPr lang="en-US" sz="4200" dirty="0">
              <a:solidFill>
                <a:schemeClr val="dk1"/>
              </a:solidFill>
              <a:ea typeface="Calibri"/>
              <a:cs typeface="Calibri"/>
              <a:sym typeface="Calibri"/>
            </a:endParaRPr>
          </a:p>
          <a:p>
            <a:pPr marL="914400" lvl="1" indent="-317500">
              <a:lnSpc>
                <a:spcPct val="115000"/>
              </a:lnSpc>
              <a:spcBef>
                <a:spcPts val="0"/>
              </a:spcBef>
              <a:buClr>
                <a:schemeClr val="dk1"/>
              </a:buClr>
              <a:buSzPts val="1400"/>
              <a:buChar char="○"/>
            </a:pPr>
            <a:r>
              <a:rPr lang="en-US" sz="4200" dirty="0">
                <a:solidFill>
                  <a:schemeClr val="dk1"/>
                </a:solidFill>
              </a:rPr>
              <a:t>Follow disability organizations and trusted groups on Facebook</a:t>
            </a:r>
            <a:endParaRPr lang="en-US" sz="4200" dirty="0">
              <a:solidFill>
                <a:schemeClr val="dk1"/>
              </a:solidFill>
              <a:ea typeface="Calibri"/>
              <a:cs typeface="Calibri"/>
              <a:sym typeface="Calibri"/>
            </a:endParaRPr>
          </a:p>
          <a:p>
            <a:pPr marL="914400" lvl="1" indent="-317500">
              <a:lnSpc>
                <a:spcPct val="115000"/>
              </a:lnSpc>
              <a:spcBef>
                <a:spcPts val="0"/>
              </a:spcBef>
              <a:buClr>
                <a:schemeClr val="dk1"/>
              </a:buClr>
              <a:buSzPts val="1400"/>
              <a:buChar char="○"/>
            </a:pPr>
            <a:r>
              <a:rPr lang="en-US" sz="4200" dirty="0">
                <a:solidFill>
                  <a:schemeClr val="dk1"/>
                </a:solidFill>
              </a:rPr>
              <a:t>Subscribe to get notices and newsletters</a:t>
            </a:r>
            <a:endParaRPr lang="en-US" sz="4200" dirty="0">
              <a:solidFill>
                <a:schemeClr val="dk1"/>
              </a:solidFill>
              <a:ea typeface="Calibri"/>
              <a:cs typeface="Calibri"/>
              <a:sym typeface="Calibri"/>
            </a:endParaRPr>
          </a:p>
          <a:p>
            <a:pPr marL="914400" lvl="1" indent="-317500">
              <a:lnSpc>
                <a:spcPct val="115000"/>
              </a:lnSpc>
              <a:spcBef>
                <a:spcPts val="0"/>
              </a:spcBef>
              <a:buClr>
                <a:schemeClr val="dk1"/>
              </a:buClr>
              <a:buSzPts val="1400"/>
              <a:buChar char="○"/>
            </a:pPr>
            <a:r>
              <a:rPr lang="en-US" sz="4200" dirty="0">
                <a:solidFill>
                  <a:schemeClr val="dk1"/>
                </a:solidFill>
              </a:rPr>
              <a:t>Local news outlets</a:t>
            </a:r>
            <a:endParaRPr lang="en-US" sz="4200" dirty="0">
              <a:solidFill>
                <a:schemeClr val="dk1"/>
              </a:solidFill>
              <a:ea typeface="Calibri"/>
              <a:cs typeface="Calibri"/>
              <a:sym typeface="Calibri"/>
            </a:endParaRPr>
          </a:p>
          <a:p>
            <a:pPr marL="457200" indent="-330200">
              <a:lnSpc>
                <a:spcPct val="105000"/>
              </a:lnSpc>
              <a:spcBef>
                <a:spcPts val="0"/>
              </a:spcBef>
              <a:buClr>
                <a:schemeClr val="dk1"/>
              </a:buClr>
              <a:buSzPts val="1600"/>
              <a:buFont typeface="Arial" panose="020B0604020202020204" pitchFamily="34" charset="0"/>
              <a:buChar char="●"/>
            </a:pPr>
            <a:endParaRPr lang="en-US" sz="2600" dirty="0">
              <a:latin typeface="Arial"/>
              <a:ea typeface="Arial"/>
              <a:cs typeface="Arial"/>
              <a:sym typeface="Arial"/>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37132"/>
          <a:stretch/>
        </p:blipFill>
        <p:spPr>
          <a:xfrm>
            <a:off x="15153755" y="3877612"/>
            <a:ext cx="2677007" cy="5129834"/>
          </a:xfrm>
          <a:prstGeom prst="rect">
            <a:avLst/>
          </a:prstGeom>
        </p:spPr>
      </p:pic>
    </p:spTree>
    <p:extLst>
      <p:ext uri="{BB962C8B-B14F-4D97-AF65-F5344CB8AC3E}">
        <p14:creationId xmlns:p14="http://schemas.microsoft.com/office/powerpoint/2010/main" val="260004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963355" y="9613900"/>
            <a:ext cx="657123" cy="657123"/>
          </a:xfrm>
          <a:prstGeom prst="rect">
            <a:avLst/>
          </a:prstGeom>
          <a:noFill/>
          <a:ln>
            <a:noFill/>
          </a:ln>
        </p:spPr>
      </p:pic>
      <p:sp>
        <p:nvSpPr>
          <p:cNvPr id="194" name="Google Shape;194;p13"/>
          <p:cNvSpPr txBox="1">
            <a:spLocks noGrp="1"/>
          </p:cNvSpPr>
          <p:nvPr>
            <p:ph type="title"/>
          </p:nvPr>
        </p:nvSpPr>
        <p:spPr>
          <a:xfrm>
            <a:off x="361155" y="1080716"/>
            <a:ext cx="17602199" cy="2028126"/>
          </a:xfrm>
          <a:prstGeom prst="rect">
            <a:avLst/>
          </a:prstGeom>
          <a:noFill/>
          <a:ln>
            <a:noFill/>
          </a:ln>
        </p:spPr>
        <p:txBody>
          <a:bodyPr spcFirstLastPara="1" vert="horz" wrap="square" lIns="142518" tIns="71239" rIns="142518" bIns="71239" rtlCol="0" anchor="ctr" anchorCtr="0">
            <a:noAutofit/>
          </a:bodyPr>
          <a:lstStyle/>
          <a:p>
            <a:pPr>
              <a:lnSpc>
                <a:spcPct val="90000"/>
              </a:lnSpc>
              <a:buClr>
                <a:srgbClr val="1C3766"/>
              </a:buClr>
              <a:buSzPct val="100000"/>
            </a:pPr>
            <a:r>
              <a:rPr lang="en-US" sz="7200" b="1" dirty="0">
                <a:latin typeface="Calibri" panose="020F0502020204030204" pitchFamily="34" charset="0"/>
                <a:ea typeface="Corbel"/>
                <a:cs typeface="Calibri" panose="020F0502020204030204" pitchFamily="34" charset="0"/>
                <a:sym typeface="Corbel"/>
              </a:rPr>
              <a:t>Seek Advocacy &amp; Leadership Opportunities</a:t>
            </a:r>
            <a:endParaRPr sz="7200" b="1" dirty="0">
              <a:latin typeface="Calibri" panose="020F0502020204030204" pitchFamily="34" charset="0"/>
              <a:ea typeface="Corbel"/>
              <a:cs typeface="Calibri" panose="020F0502020204030204" pitchFamily="34" charset="0"/>
              <a:sym typeface="Corbel"/>
            </a:endParaRPr>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3" name="Rectangle 2"/>
          <p:cNvSpPr/>
          <p:nvPr/>
        </p:nvSpPr>
        <p:spPr>
          <a:xfrm>
            <a:off x="14282610" y="4703522"/>
            <a:ext cx="1928146" cy="155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622;p77"/>
          <p:cNvSpPr txBox="1">
            <a:spLocks/>
          </p:cNvSpPr>
          <p:nvPr/>
        </p:nvSpPr>
        <p:spPr>
          <a:xfrm>
            <a:off x="515795" y="3482760"/>
            <a:ext cx="11351561" cy="6324600"/>
          </a:xfrm>
          <a:prstGeom prst="rect">
            <a:avLst/>
          </a:prstGeom>
          <a:noFill/>
          <a:ln>
            <a:noFill/>
          </a:ln>
        </p:spPr>
        <p:txBody>
          <a:bodyPr spcFirstLastPara="1" vert="horz" wrap="square" lIns="91425" tIns="91425" rIns="91425" bIns="91425" rtlCol="0" anchor="t" anchorCtr="0">
            <a:normAutofit/>
          </a:bodyPr>
          <a:lst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a:lstStyle>
          <a:p>
            <a:pPr marL="457200" indent="-330200">
              <a:lnSpc>
                <a:spcPct val="105000"/>
              </a:lnSpc>
              <a:spcBef>
                <a:spcPts val="0"/>
              </a:spcBef>
              <a:buClr>
                <a:schemeClr val="dk1"/>
              </a:buClr>
              <a:buSzPts val="1600"/>
              <a:buFont typeface="Arial" panose="020B0604020202020204" pitchFamily="34" charset="0"/>
              <a:buChar char="●"/>
            </a:pPr>
            <a:r>
              <a:rPr lang="en-US" sz="4200" dirty="0">
                <a:ea typeface="Arial"/>
                <a:cs typeface="Arial"/>
                <a:sym typeface="Arial"/>
              </a:rPr>
              <a:t>Telling Your Story Webinars and Workshops</a:t>
            </a:r>
          </a:p>
          <a:p>
            <a:pPr marL="457200" indent="-330200">
              <a:lnSpc>
                <a:spcPct val="105000"/>
              </a:lnSpc>
              <a:spcBef>
                <a:spcPts val="0"/>
              </a:spcBef>
              <a:buClr>
                <a:schemeClr val="dk1"/>
              </a:buClr>
              <a:buSzPts val="1600"/>
              <a:buFont typeface="Arial" panose="020B0604020202020204" pitchFamily="34" charset="0"/>
              <a:buChar char="●"/>
            </a:pPr>
            <a:r>
              <a:rPr lang="en-US" sz="4200" dirty="0">
                <a:ea typeface="Arial"/>
                <a:cs typeface="Arial"/>
                <a:sym typeface="Arial"/>
              </a:rPr>
              <a:t>Parents As Collaborative Leaders</a:t>
            </a:r>
          </a:p>
          <a:p>
            <a:pPr marL="457200" indent="-330200">
              <a:lnSpc>
                <a:spcPct val="105000"/>
              </a:lnSpc>
              <a:spcBef>
                <a:spcPts val="0"/>
              </a:spcBef>
              <a:buClr>
                <a:schemeClr val="dk1"/>
              </a:buClr>
              <a:buSzPts val="1600"/>
              <a:buFont typeface="Arial" panose="020B0604020202020204" pitchFamily="34" charset="0"/>
              <a:buChar char="●"/>
            </a:pPr>
            <a:r>
              <a:rPr lang="en-US" sz="4200" dirty="0">
                <a:solidFill>
                  <a:schemeClr val="dk1"/>
                </a:solidFill>
                <a:ea typeface="Calibri"/>
                <a:cs typeface="Arial"/>
                <a:sym typeface="Arial"/>
              </a:rPr>
              <a:t>Family Leadership Conferences</a:t>
            </a:r>
            <a:endParaRPr lang="en-US" sz="4200" dirty="0">
              <a:solidFill>
                <a:schemeClr val="dk1"/>
              </a:solidFill>
              <a:ea typeface="Calibri"/>
              <a:cs typeface="Calibri"/>
              <a:sym typeface="Calibri"/>
            </a:endParaRPr>
          </a:p>
          <a:p>
            <a:pPr marL="457200" indent="-330200">
              <a:lnSpc>
                <a:spcPct val="105000"/>
              </a:lnSpc>
              <a:spcBef>
                <a:spcPts val="0"/>
              </a:spcBef>
              <a:buClr>
                <a:schemeClr val="dk1"/>
              </a:buClr>
              <a:buSzPts val="1600"/>
              <a:buFont typeface="Arial" panose="020B0604020202020204" pitchFamily="34" charset="0"/>
              <a:buChar char="●"/>
            </a:pPr>
            <a:endParaRPr lang="en-US" sz="4200" dirty="0">
              <a:ea typeface="Arial"/>
              <a:cs typeface="Arial"/>
              <a:sym typeface="Arial"/>
            </a:endParaRPr>
          </a:p>
          <a:p>
            <a:pPr marL="457200" indent="-330200">
              <a:lnSpc>
                <a:spcPct val="105000"/>
              </a:lnSpc>
              <a:spcBef>
                <a:spcPts val="0"/>
              </a:spcBef>
              <a:buClr>
                <a:schemeClr val="dk1"/>
              </a:buClr>
              <a:buSzPts val="1600"/>
              <a:buFont typeface="Arial" panose="020B0604020202020204" pitchFamily="34" charset="0"/>
              <a:buChar char="●"/>
            </a:pPr>
            <a:r>
              <a:rPr lang="en-US" sz="4200" dirty="0">
                <a:solidFill>
                  <a:schemeClr val="dk1"/>
                </a:solidFill>
                <a:ea typeface="Calibri"/>
                <a:cs typeface="Arial"/>
                <a:sym typeface="Arial"/>
              </a:rPr>
              <a:t>Me 101 Self-Advocacy</a:t>
            </a:r>
          </a:p>
          <a:p>
            <a:pPr marL="457200" indent="-330200">
              <a:lnSpc>
                <a:spcPct val="105000"/>
              </a:lnSpc>
              <a:spcBef>
                <a:spcPts val="0"/>
              </a:spcBef>
              <a:buClr>
                <a:schemeClr val="dk1"/>
              </a:buClr>
              <a:buSzPts val="1600"/>
              <a:buFont typeface="Arial" panose="020B0604020202020204" pitchFamily="34" charset="0"/>
              <a:buChar char="●"/>
            </a:pPr>
            <a:r>
              <a:rPr lang="en-US" sz="4200" dirty="0">
                <a:solidFill>
                  <a:schemeClr val="dk1"/>
                </a:solidFill>
                <a:ea typeface="Calibri"/>
                <a:cs typeface="Arial"/>
                <a:sym typeface="Arial"/>
              </a:rPr>
              <a:t>Student Led IEPs</a:t>
            </a:r>
          </a:p>
          <a:p>
            <a:pPr marL="457200" indent="-330200">
              <a:lnSpc>
                <a:spcPct val="105000"/>
              </a:lnSpc>
              <a:spcBef>
                <a:spcPts val="0"/>
              </a:spcBef>
              <a:buClr>
                <a:schemeClr val="dk1"/>
              </a:buClr>
              <a:buSzPts val="1600"/>
              <a:buFont typeface="Arial" panose="020B0604020202020204" pitchFamily="34" charset="0"/>
              <a:buChar char="●"/>
            </a:pPr>
            <a:r>
              <a:rPr lang="en-US" sz="4200" dirty="0">
                <a:solidFill>
                  <a:schemeClr val="dk1"/>
                </a:solidFill>
                <a:ea typeface="Calibri"/>
                <a:cs typeface="Arial"/>
                <a:sym typeface="Arial"/>
              </a:rPr>
              <a:t>ECAC’s Junior Youth Advisory Team (JYAT) &amp; Youth Advisory Team (YAT)</a:t>
            </a:r>
            <a:endParaRPr lang="en-US" sz="4200" dirty="0">
              <a:solidFill>
                <a:schemeClr val="dk1"/>
              </a:solidFill>
              <a:ea typeface="Calibri"/>
              <a:cs typeface="Calibri"/>
              <a:sym typeface="Calibri"/>
            </a:endParaRPr>
          </a:p>
          <a:p>
            <a:pPr marL="457200" indent="-330200">
              <a:lnSpc>
                <a:spcPct val="105000"/>
              </a:lnSpc>
              <a:spcBef>
                <a:spcPts val="0"/>
              </a:spcBef>
              <a:buClr>
                <a:schemeClr val="dk1"/>
              </a:buClr>
              <a:buSzPts val="1600"/>
              <a:buFont typeface="Arial" panose="020B0604020202020204" pitchFamily="34" charset="0"/>
              <a:buChar char="●"/>
            </a:pPr>
            <a:endParaRPr lang="en-US" sz="2600" dirty="0">
              <a:latin typeface="Arial"/>
              <a:ea typeface="Arial"/>
              <a:cs typeface="Arial"/>
              <a:sym typeface="Arial"/>
            </a:endParaRPr>
          </a:p>
        </p:txBody>
      </p:sp>
      <p:pic>
        <p:nvPicPr>
          <p:cNvPr id="13" name="Google Shape;302;p44"/>
          <p:cNvPicPr preferRelativeResize="0"/>
          <p:nvPr/>
        </p:nvPicPr>
        <p:blipFill>
          <a:blip r:embed="rId4">
            <a:alphaModFix/>
          </a:blip>
          <a:stretch>
            <a:fillRect/>
          </a:stretch>
        </p:blipFill>
        <p:spPr>
          <a:xfrm>
            <a:off x="11883607" y="3822700"/>
            <a:ext cx="6910082" cy="4448465"/>
          </a:xfrm>
          <a:prstGeom prst="rect">
            <a:avLst/>
          </a:prstGeom>
          <a:noFill/>
          <a:ln>
            <a:noFill/>
          </a:ln>
        </p:spPr>
      </p:pic>
    </p:spTree>
    <p:extLst>
      <p:ext uri="{BB962C8B-B14F-4D97-AF65-F5344CB8AC3E}">
        <p14:creationId xmlns:p14="http://schemas.microsoft.com/office/powerpoint/2010/main" val="222686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963355" y="9613900"/>
            <a:ext cx="657123" cy="657123"/>
          </a:xfrm>
          <a:prstGeom prst="rect">
            <a:avLst/>
          </a:prstGeom>
          <a:noFill/>
          <a:ln>
            <a:noFill/>
          </a:ln>
        </p:spPr>
      </p:pic>
      <p:sp>
        <p:nvSpPr>
          <p:cNvPr id="194" name="Google Shape;194;p13"/>
          <p:cNvSpPr txBox="1">
            <a:spLocks noGrp="1"/>
          </p:cNvSpPr>
          <p:nvPr>
            <p:ph type="title"/>
          </p:nvPr>
        </p:nvSpPr>
        <p:spPr>
          <a:xfrm>
            <a:off x="520924" y="1082530"/>
            <a:ext cx="17602199" cy="2028126"/>
          </a:xfrm>
          <a:prstGeom prst="rect">
            <a:avLst/>
          </a:prstGeom>
          <a:noFill/>
          <a:ln>
            <a:noFill/>
          </a:ln>
        </p:spPr>
        <p:txBody>
          <a:bodyPr spcFirstLastPara="1" vert="horz" wrap="square" lIns="142518" tIns="71239" rIns="142518" bIns="71239" rtlCol="0" anchor="ctr" anchorCtr="0">
            <a:noAutofit/>
          </a:bodyPr>
          <a:lstStyle/>
          <a:p>
            <a:pPr algn="ctr">
              <a:lnSpc>
                <a:spcPct val="90000"/>
              </a:lnSpc>
              <a:buClr>
                <a:srgbClr val="1C3766"/>
              </a:buClr>
              <a:buSzPct val="100000"/>
            </a:pPr>
            <a:r>
              <a:rPr lang="en-US" sz="7200" b="1" dirty="0">
                <a:latin typeface="Calibri" panose="020F0502020204030204" pitchFamily="34" charset="0"/>
                <a:ea typeface="Corbel"/>
                <a:cs typeface="Calibri" panose="020F0502020204030204" pitchFamily="34" charset="0"/>
                <a:sym typeface="Corbel"/>
              </a:rPr>
              <a:t>Seek Advocacy &amp; Leadership Opportunities</a:t>
            </a:r>
            <a:endParaRPr sz="7200" b="1" dirty="0">
              <a:latin typeface="Calibri" panose="020F0502020204030204" pitchFamily="34" charset="0"/>
              <a:ea typeface="Corbel"/>
              <a:cs typeface="Calibri" panose="020F0502020204030204" pitchFamily="34" charset="0"/>
              <a:sym typeface="Corbel"/>
            </a:endParaRPr>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3" name="Rectangle 2"/>
          <p:cNvSpPr/>
          <p:nvPr/>
        </p:nvSpPr>
        <p:spPr>
          <a:xfrm>
            <a:off x="14282610" y="4703522"/>
            <a:ext cx="1928146" cy="155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622;p77"/>
          <p:cNvSpPr txBox="1">
            <a:spLocks/>
          </p:cNvSpPr>
          <p:nvPr/>
        </p:nvSpPr>
        <p:spPr>
          <a:xfrm>
            <a:off x="551654" y="6451600"/>
            <a:ext cx="17221200" cy="6324600"/>
          </a:xfrm>
          <a:prstGeom prst="rect">
            <a:avLst/>
          </a:prstGeom>
          <a:noFill/>
          <a:ln>
            <a:noFill/>
          </a:ln>
        </p:spPr>
        <p:txBody>
          <a:bodyPr spcFirstLastPara="1" vert="horz" wrap="square" lIns="91425" tIns="91425" rIns="91425" bIns="91425" rtlCol="0" anchor="t" anchorCtr="0">
            <a:normAutofit/>
          </a:bodyPr>
          <a:lst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a:lstStyle>
          <a:p>
            <a:pPr marL="127000" indent="0">
              <a:lnSpc>
                <a:spcPct val="105000"/>
              </a:lnSpc>
              <a:spcBef>
                <a:spcPts val="0"/>
              </a:spcBef>
              <a:buClr>
                <a:schemeClr val="dk1"/>
              </a:buClr>
              <a:buSzPts val="1600"/>
              <a:buNone/>
            </a:pPr>
            <a:r>
              <a:rPr lang="en-US" sz="3600" dirty="0"/>
              <a:t>The NCDSA is joining with national organizations such as The Arc, the National Down Syndrome Society, and the National Down Syndrome Congress in telling our Members of Congress that individuals with disabilities deserve to be able to work, save, and earn their way to independence! To date, no North Carolina US Senators or House Members have co-sponsored the </a:t>
            </a:r>
            <a:r>
              <a:rPr lang="en-US" sz="3600" b="1" dirty="0"/>
              <a:t>bi-partisan SSI Savings Penalty Elimination Act (S 2767/HR 5408).</a:t>
            </a:r>
            <a:endParaRPr lang="en-US" sz="3600" dirty="0">
              <a:latin typeface="Arial"/>
              <a:ea typeface="Arial"/>
              <a:cs typeface="Arial"/>
              <a:sym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9746" y="2891091"/>
            <a:ext cx="8401184" cy="3150444"/>
          </a:xfrm>
          <a:prstGeom prst="rect">
            <a:avLst/>
          </a:prstGeom>
        </p:spPr>
      </p:pic>
    </p:spTree>
    <p:extLst>
      <p:ext uri="{BB962C8B-B14F-4D97-AF65-F5344CB8AC3E}">
        <p14:creationId xmlns:p14="http://schemas.microsoft.com/office/powerpoint/2010/main" val="156312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963355" y="9613900"/>
            <a:ext cx="657123" cy="657123"/>
          </a:xfrm>
          <a:prstGeom prst="rect">
            <a:avLst/>
          </a:prstGeom>
          <a:noFill/>
          <a:ln>
            <a:noFill/>
          </a:ln>
        </p:spPr>
      </p:pic>
      <p:sp>
        <p:nvSpPr>
          <p:cNvPr id="194" name="Google Shape;194;p13"/>
          <p:cNvSpPr txBox="1">
            <a:spLocks noGrp="1"/>
          </p:cNvSpPr>
          <p:nvPr>
            <p:ph type="title"/>
          </p:nvPr>
        </p:nvSpPr>
        <p:spPr>
          <a:xfrm>
            <a:off x="731341" y="978268"/>
            <a:ext cx="17602199" cy="2028126"/>
          </a:xfrm>
          <a:prstGeom prst="rect">
            <a:avLst/>
          </a:prstGeom>
          <a:noFill/>
          <a:ln>
            <a:noFill/>
          </a:ln>
        </p:spPr>
        <p:txBody>
          <a:bodyPr spcFirstLastPara="1" vert="horz" wrap="square" lIns="142518" tIns="71239" rIns="142518" bIns="71239" rtlCol="0" anchor="ctr" anchorCtr="0">
            <a:noAutofit/>
          </a:bodyPr>
          <a:lstStyle/>
          <a:p>
            <a:pPr>
              <a:lnSpc>
                <a:spcPct val="90000"/>
              </a:lnSpc>
              <a:buClr>
                <a:srgbClr val="1C3766"/>
              </a:buClr>
              <a:buSzPct val="100000"/>
            </a:pPr>
            <a:r>
              <a:rPr lang="en-US" sz="7200" b="1" dirty="0">
                <a:latin typeface="Calibri" panose="020F0502020204030204" pitchFamily="34" charset="0"/>
                <a:ea typeface="Corbel"/>
                <a:cs typeface="Calibri" panose="020F0502020204030204" pitchFamily="34" charset="0"/>
                <a:sym typeface="Corbel"/>
              </a:rPr>
              <a:t>Seek Advocacy &amp; Leadership Opportunities</a:t>
            </a:r>
            <a:endParaRPr sz="7200" b="1" dirty="0">
              <a:latin typeface="Calibri" panose="020F0502020204030204" pitchFamily="34" charset="0"/>
              <a:ea typeface="Corbel"/>
              <a:cs typeface="Calibri" panose="020F0502020204030204" pitchFamily="34" charset="0"/>
              <a:sym typeface="Corbel"/>
            </a:endParaRPr>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3" name="Rectangle 2"/>
          <p:cNvSpPr/>
          <p:nvPr/>
        </p:nvSpPr>
        <p:spPr>
          <a:xfrm>
            <a:off x="14282610" y="4703522"/>
            <a:ext cx="1928146" cy="155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622;p77"/>
          <p:cNvSpPr txBox="1">
            <a:spLocks/>
          </p:cNvSpPr>
          <p:nvPr/>
        </p:nvSpPr>
        <p:spPr>
          <a:xfrm>
            <a:off x="479713" y="6451600"/>
            <a:ext cx="17483642" cy="6324600"/>
          </a:xfrm>
          <a:prstGeom prst="rect">
            <a:avLst/>
          </a:prstGeom>
          <a:noFill/>
          <a:ln>
            <a:noFill/>
          </a:ln>
        </p:spPr>
        <p:txBody>
          <a:bodyPr spcFirstLastPara="1" vert="horz" wrap="square" lIns="91425" tIns="91425" rIns="91425" bIns="91425" rtlCol="0" anchor="t" anchorCtr="0">
            <a:normAutofit/>
          </a:bodyPr>
          <a:lst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a:lstStyle>
          <a:p>
            <a:r>
              <a:rPr lang="en-US" sz="2800" b="1" dirty="0"/>
              <a:t>My Story Matters</a:t>
            </a:r>
            <a:r>
              <a:rPr lang="en-US" sz="2800" dirty="0"/>
              <a:t> is a new campaign, launched on March 1, 2024 during Developmental Disabilities (DD) Awareness Month, by the North Carolina Council on Developmental Disabilities (NCCDD) to learn about North Carolinians with intellectual and other developmental disabilities (I/DD) across the state and the issues that are important to them.</a:t>
            </a:r>
          </a:p>
          <a:p>
            <a:r>
              <a:rPr lang="en-US" sz="2800" dirty="0"/>
              <a:t>Your story is important! Your story is also a form of advocacy. Sharing your story with us can help us advocate together with key decision makers, lawmakers, and people who can help us make life better for people with I/DD like you in North Carolina.</a:t>
            </a:r>
          </a:p>
        </p:txBody>
      </p:sp>
      <p:pic>
        <p:nvPicPr>
          <p:cNvPr id="2050" name="Picture 2" descr="Town Hall Announcem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9685" y="2897019"/>
            <a:ext cx="7421228" cy="36639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y Story Matters "/>
          <p:cNvPicPr>
            <a:picLocks noChangeAspect="1" noChangeArrowheads="1"/>
          </p:cNvPicPr>
          <p:nvPr/>
        </p:nvPicPr>
        <p:blipFill rotWithShape="1">
          <a:blip r:embed="rId5">
            <a:extLst>
              <a:ext uri="{28A0092B-C50C-407E-A947-70E740481C1C}">
                <a14:useLocalDpi xmlns:a14="http://schemas.microsoft.com/office/drawing/2010/main" val="0"/>
              </a:ext>
            </a:extLst>
          </a:blip>
          <a:srcRect l="5887" r="11164"/>
          <a:stretch/>
        </p:blipFill>
        <p:spPr bwMode="auto">
          <a:xfrm>
            <a:off x="868108" y="3754734"/>
            <a:ext cx="8632230" cy="260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21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963355" y="9613900"/>
            <a:ext cx="657123" cy="657123"/>
          </a:xfrm>
          <a:prstGeom prst="rect">
            <a:avLst/>
          </a:prstGeom>
          <a:noFill/>
          <a:ln>
            <a:noFill/>
          </a:ln>
        </p:spPr>
      </p:pic>
      <p:sp>
        <p:nvSpPr>
          <p:cNvPr id="194" name="Google Shape;194;p13"/>
          <p:cNvSpPr txBox="1">
            <a:spLocks noGrp="1"/>
          </p:cNvSpPr>
          <p:nvPr>
            <p:ph type="title"/>
          </p:nvPr>
        </p:nvSpPr>
        <p:spPr>
          <a:xfrm>
            <a:off x="731341" y="978268"/>
            <a:ext cx="17602199" cy="2028126"/>
          </a:xfrm>
          <a:prstGeom prst="rect">
            <a:avLst/>
          </a:prstGeom>
          <a:noFill/>
          <a:ln>
            <a:noFill/>
          </a:ln>
        </p:spPr>
        <p:txBody>
          <a:bodyPr spcFirstLastPara="1" vert="horz" wrap="square" lIns="142518" tIns="71239" rIns="142518" bIns="71239" rtlCol="0" anchor="ctr" anchorCtr="0">
            <a:noAutofit/>
          </a:bodyPr>
          <a:lstStyle/>
          <a:p>
            <a:pPr>
              <a:lnSpc>
                <a:spcPct val="90000"/>
              </a:lnSpc>
              <a:buClr>
                <a:srgbClr val="1C3766"/>
              </a:buClr>
              <a:buSzPct val="100000"/>
            </a:pPr>
            <a:r>
              <a:rPr lang="en-US" sz="7200" b="1" dirty="0">
                <a:latin typeface="Calibri" panose="020F0502020204030204" pitchFamily="34" charset="0"/>
                <a:ea typeface="Corbel"/>
                <a:cs typeface="Calibri" panose="020F0502020204030204" pitchFamily="34" charset="0"/>
                <a:sym typeface="Corbel"/>
              </a:rPr>
              <a:t>Tools &amp; Resources</a:t>
            </a:r>
            <a:endParaRPr sz="7200" b="1" dirty="0">
              <a:latin typeface="Calibri" panose="020F0502020204030204" pitchFamily="34" charset="0"/>
              <a:ea typeface="Corbel"/>
              <a:cs typeface="Calibri" panose="020F0502020204030204" pitchFamily="34" charset="0"/>
              <a:sym typeface="Corbel"/>
            </a:endParaRPr>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3" name="Rectangle 2"/>
          <p:cNvSpPr/>
          <p:nvPr/>
        </p:nvSpPr>
        <p:spPr>
          <a:xfrm>
            <a:off x="14282610" y="4703522"/>
            <a:ext cx="1928146" cy="155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622;p77"/>
          <p:cNvSpPr txBox="1">
            <a:spLocks/>
          </p:cNvSpPr>
          <p:nvPr/>
        </p:nvSpPr>
        <p:spPr>
          <a:xfrm>
            <a:off x="578829" y="3354636"/>
            <a:ext cx="11807696" cy="6324600"/>
          </a:xfrm>
          <a:prstGeom prst="rect">
            <a:avLst/>
          </a:prstGeom>
          <a:noFill/>
          <a:ln>
            <a:noFill/>
          </a:ln>
        </p:spPr>
        <p:txBody>
          <a:bodyPr spcFirstLastPara="1" vert="horz" wrap="square" lIns="91425" tIns="91425" rIns="91425" bIns="91425" rtlCol="0" anchor="t" anchorCtr="0">
            <a:normAutofit/>
          </a:bodyPr>
          <a:lst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a:lstStyle>
          <a:p>
            <a:pPr marL="609600" lvl="0" indent="-457200">
              <a:lnSpc>
                <a:spcPct val="115000"/>
              </a:lnSpc>
              <a:spcBef>
                <a:spcPts val="0"/>
              </a:spcBef>
              <a:buClr>
                <a:srgbClr val="1856ED"/>
              </a:buClr>
              <a:buSzPct val="108108"/>
              <a:buChar char="●"/>
            </a:pPr>
            <a:r>
              <a:rPr lang="en-US" sz="2800" u="sng" dirty="0">
                <a:solidFill>
                  <a:srgbClr val="1856ED"/>
                </a:solidFill>
                <a:hlinkClick r:id="rId4">
                  <a:extLst>
                    <a:ext uri="{A12FA001-AC4F-418D-AE19-62706E023703}">
                      <ahyp:hlinkClr xmlns:ahyp="http://schemas.microsoft.com/office/drawing/2018/hyperlinkcolor" val="tx"/>
                    </a:ext>
                  </a:extLst>
                </a:hlinkClick>
              </a:rPr>
              <a:t>Accommodations to Consider for Students with Problems in Organization</a:t>
            </a:r>
            <a:endParaRPr lang="en-US" sz="2800" dirty="0">
              <a:solidFill>
                <a:srgbClr val="1856ED"/>
              </a:solidFill>
            </a:endParaRPr>
          </a:p>
          <a:p>
            <a:pPr marL="609600" lvl="0" indent="-457200">
              <a:lnSpc>
                <a:spcPct val="115000"/>
              </a:lnSpc>
              <a:spcBef>
                <a:spcPts val="1300"/>
              </a:spcBef>
              <a:buClr>
                <a:srgbClr val="1856ED"/>
              </a:buClr>
              <a:buSzPct val="108108"/>
              <a:buChar char="●"/>
            </a:pPr>
            <a:r>
              <a:rPr lang="en-US" sz="2800" u="sng" dirty="0">
                <a:solidFill>
                  <a:srgbClr val="1856ED"/>
                </a:solidFill>
                <a:hlinkClick r:id="rId5">
                  <a:extLst>
                    <a:ext uri="{A12FA001-AC4F-418D-AE19-62706E023703}">
                      <ahyp:hlinkClr xmlns:ahyp="http://schemas.microsoft.com/office/drawing/2018/hyperlinkcolor" val="tx"/>
                    </a:ext>
                  </a:extLst>
                </a:hlinkClick>
              </a:rPr>
              <a:t>Adaptations and Modifications</a:t>
            </a:r>
            <a:endParaRPr lang="en-US" sz="2800" dirty="0">
              <a:solidFill>
                <a:srgbClr val="1856ED"/>
              </a:solidFill>
            </a:endParaRPr>
          </a:p>
          <a:p>
            <a:pPr marL="609600" lvl="0" indent="-457200">
              <a:lnSpc>
                <a:spcPct val="115000"/>
              </a:lnSpc>
              <a:spcBef>
                <a:spcPts val="1300"/>
              </a:spcBef>
              <a:buClr>
                <a:srgbClr val="1856ED"/>
              </a:buClr>
              <a:buSzPct val="108108"/>
              <a:buChar char="●"/>
            </a:pPr>
            <a:r>
              <a:rPr lang="en-US" sz="2800" u="sng" dirty="0">
                <a:solidFill>
                  <a:srgbClr val="1856ED"/>
                </a:solidFill>
                <a:hlinkClick r:id="rId6">
                  <a:extLst>
                    <a:ext uri="{A12FA001-AC4F-418D-AE19-62706E023703}">
                      <ahyp:hlinkClr xmlns:ahyp="http://schemas.microsoft.com/office/drawing/2018/hyperlinkcolor" val="tx"/>
                    </a:ext>
                  </a:extLst>
                </a:hlinkClick>
              </a:rPr>
              <a:t>Supplemental Security Income / Supplemental Security Disability Income </a:t>
            </a:r>
            <a:endParaRPr lang="en-US" sz="2800" dirty="0">
              <a:solidFill>
                <a:srgbClr val="1856ED"/>
              </a:solidFill>
            </a:endParaRPr>
          </a:p>
          <a:p>
            <a:pPr marL="609600" lvl="0" indent="-457200">
              <a:lnSpc>
                <a:spcPct val="115000"/>
              </a:lnSpc>
              <a:spcBef>
                <a:spcPts val="1300"/>
              </a:spcBef>
              <a:buClr>
                <a:srgbClr val="1856ED"/>
              </a:buClr>
              <a:buSzPct val="108108"/>
              <a:buChar char="●"/>
            </a:pPr>
            <a:r>
              <a:rPr lang="en-US" sz="2800" u="sng" dirty="0">
                <a:solidFill>
                  <a:srgbClr val="1856ED"/>
                </a:solidFill>
                <a:hlinkClick r:id="rId7">
                  <a:extLst>
                    <a:ext uri="{A12FA001-AC4F-418D-AE19-62706E023703}">
                      <ahyp:hlinkClr xmlns:ahyp="http://schemas.microsoft.com/office/drawing/2018/hyperlinkcolor" val="tx"/>
                    </a:ext>
                  </a:extLst>
                </a:hlinkClick>
              </a:rPr>
              <a:t>Medicaid Waivers in NC </a:t>
            </a:r>
            <a:endParaRPr lang="en-US" sz="2800" dirty="0">
              <a:solidFill>
                <a:srgbClr val="1856ED"/>
              </a:solidFill>
            </a:endParaRPr>
          </a:p>
          <a:p>
            <a:pPr marL="609600" lvl="0" indent="-457200">
              <a:lnSpc>
                <a:spcPct val="115000"/>
              </a:lnSpc>
              <a:spcBef>
                <a:spcPts val="1300"/>
              </a:spcBef>
              <a:buClr>
                <a:srgbClr val="1856ED"/>
              </a:buClr>
              <a:buSzPct val="108108"/>
              <a:buChar char="●"/>
            </a:pPr>
            <a:r>
              <a:rPr lang="en-US" sz="2800" u="sng" dirty="0">
                <a:solidFill>
                  <a:srgbClr val="1856ED"/>
                </a:solidFill>
                <a:hlinkClick r:id="rId8">
                  <a:extLst>
                    <a:ext uri="{A12FA001-AC4F-418D-AE19-62706E023703}">
                      <ahyp:hlinkClr xmlns:ahyp="http://schemas.microsoft.com/office/drawing/2018/hyperlinkcolor" val="tx"/>
                    </a:ext>
                  </a:extLst>
                </a:hlinkClick>
              </a:rPr>
              <a:t>IEP Checklist</a:t>
            </a:r>
            <a:endParaRPr lang="en-US" sz="2800" u="sng" dirty="0">
              <a:solidFill>
                <a:srgbClr val="1856ED"/>
              </a:solidFill>
            </a:endParaRPr>
          </a:p>
          <a:p>
            <a:pPr marL="609600" lvl="0" indent="-457200">
              <a:lnSpc>
                <a:spcPct val="115000"/>
              </a:lnSpc>
              <a:spcBef>
                <a:spcPts val="1300"/>
              </a:spcBef>
              <a:buClr>
                <a:srgbClr val="1856ED"/>
              </a:buClr>
              <a:buSzPct val="108108"/>
              <a:buChar char="●"/>
            </a:pPr>
            <a:r>
              <a:rPr lang="en-US" sz="2800" u="sng" dirty="0">
                <a:solidFill>
                  <a:srgbClr val="1856ED"/>
                </a:solidFill>
                <a:hlinkClick r:id="rId9">
                  <a:extLst>
                    <a:ext uri="{A12FA001-AC4F-418D-AE19-62706E023703}">
                      <ahyp:hlinkClr xmlns:ahyp="http://schemas.microsoft.com/office/drawing/2018/hyperlinkcolor" val="tx"/>
                    </a:ext>
                  </a:extLst>
                </a:hlinkClick>
              </a:rPr>
              <a:t>Student Snapshot</a:t>
            </a:r>
            <a:endParaRPr lang="en-US" sz="2800" dirty="0">
              <a:solidFill>
                <a:srgbClr val="1856ED"/>
              </a:solidFill>
            </a:endParaRPr>
          </a:p>
          <a:p>
            <a:pPr marL="609600" lvl="0" indent="-457200">
              <a:lnSpc>
                <a:spcPct val="115000"/>
              </a:lnSpc>
              <a:spcBef>
                <a:spcPts val="1300"/>
              </a:spcBef>
              <a:buClr>
                <a:srgbClr val="090909"/>
              </a:buClr>
              <a:buSzPct val="108108"/>
              <a:buChar char="●"/>
            </a:pPr>
            <a:r>
              <a:rPr lang="en-US" sz="2800" dirty="0">
                <a:solidFill>
                  <a:srgbClr val="090909"/>
                </a:solidFill>
              </a:rPr>
              <a:t>Painting the Big Picture </a:t>
            </a:r>
            <a:r>
              <a:rPr lang="en-US" sz="2800" u="sng" dirty="0">
                <a:solidFill>
                  <a:srgbClr val="1155CC"/>
                </a:solidFill>
                <a:hlinkClick r:id="rId10">
                  <a:extLst>
                    <a:ext uri="{A12FA001-AC4F-418D-AE19-62706E023703}">
                      <ahyp:hlinkClr xmlns:ahyp="http://schemas.microsoft.com/office/drawing/2018/hyperlinkcolor" val="tx"/>
                    </a:ext>
                  </a:extLst>
                </a:hlinkClick>
              </a:rPr>
              <a:t>English</a:t>
            </a:r>
            <a:r>
              <a:rPr lang="en-US" sz="2800" dirty="0">
                <a:solidFill>
                  <a:srgbClr val="090909"/>
                </a:solidFill>
              </a:rPr>
              <a:t> and </a:t>
            </a:r>
            <a:r>
              <a:rPr lang="en-US" sz="2800" u="sng" dirty="0">
                <a:solidFill>
                  <a:srgbClr val="1155CC"/>
                </a:solidFill>
                <a:hlinkClick r:id="rId11">
                  <a:extLst>
                    <a:ext uri="{A12FA001-AC4F-418D-AE19-62706E023703}">
                      <ahyp:hlinkClr xmlns:ahyp="http://schemas.microsoft.com/office/drawing/2018/hyperlinkcolor" val="tx"/>
                    </a:ext>
                  </a:extLst>
                </a:hlinkClick>
              </a:rPr>
              <a:t>Spanish</a:t>
            </a:r>
            <a:endParaRPr lang="en-US" sz="2800" dirty="0">
              <a:solidFill>
                <a:srgbClr val="1155CC"/>
              </a:solidFill>
            </a:endParaRPr>
          </a:p>
          <a:p>
            <a:pPr marL="609600" lvl="0" indent="-457200">
              <a:lnSpc>
                <a:spcPct val="115000"/>
              </a:lnSpc>
              <a:spcBef>
                <a:spcPts val="1300"/>
              </a:spcBef>
              <a:spcAft>
                <a:spcPts val="1300"/>
              </a:spcAft>
              <a:buClr>
                <a:srgbClr val="090909"/>
              </a:buClr>
              <a:buSzPct val="108108"/>
              <a:buChar char="●"/>
            </a:pPr>
            <a:r>
              <a:rPr lang="en-US" sz="2800" dirty="0">
                <a:solidFill>
                  <a:srgbClr val="090909"/>
                </a:solidFill>
              </a:rPr>
              <a:t>Family to Family Health Information Center flyer </a:t>
            </a:r>
            <a:r>
              <a:rPr lang="en-US" sz="2800" u="sng" dirty="0">
                <a:solidFill>
                  <a:srgbClr val="1155CC"/>
                </a:solidFill>
                <a:hlinkClick r:id="rId12">
                  <a:extLst>
                    <a:ext uri="{A12FA001-AC4F-418D-AE19-62706E023703}">
                      <ahyp:hlinkClr xmlns:ahyp="http://schemas.microsoft.com/office/drawing/2018/hyperlinkcolor" val="tx"/>
                    </a:ext>
                  </a:extLst>
                </a:hlinkClick>
              </a:rPr>
              <a:t>English</a:t>
            </a:r>
            <a:r>
              <a:rPr lang="en-US" sz="2800" dirty="0">
                <a:solidFill>
                  <a:srgbClr val="1155CC"/>
                </a:solidFill>
              </a:rPr>
              <a:t> </a:t>
            </a:r>
            <a:r>
              <a:rPr lang="en-US" sz="2800" dirty="0">
                <a:solidFill>
                  <a:schemeClr val="dk1"/>
                </a:solidFill>
              </a:rPr>
              <a:t>and </a:t>
            </a:r>
            <a:r>
              <a:rPr lang="en-US" sz="2800" u="sng" dirty="0">
                <a:solidFill>
                  <a:srgbClr val="1155CC"/>
                </a:solidFill>
                <a:hlinkClick r:id="rId13">
                  <a:extLst>
                    <a:ext uri="{A12FA001-AC4F-418D-AE19-62706E023703}">
                      <ahyp:hlinkClr xmlns:ahyp="http://schemas.microsoft.com/office/drawing/2018/hyperlinkcolor" val="tx"/>
                    </a:ext>
                  </a:extLst>
                </a:hlinkClick>
              </a:rPr>
              <a:t>Spanish</a:t>
            </a:r>
            <a:endParaRPr lang="en-US" sz="2800" dirty="0">
              <a:solidFill>
                <a:srgbClr val="1155CC"/>
              </a:solidFill>
            </a:endParaRPr>
          </a:p>
        </p:txBody>
      </p:sp>
      <p:pic>
        <p:nvPicPr>
          <p:cNvPr id="13" name="Picture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073893" y="1375313"/>
            <a:ext cx="4273725" cy="5530703"/>
          </a:xfrm>
          <a:prstGeom prst="rect">
            <a:avLst/>
          </a:prstGeom>
          <a:ln w="31750">
            <a:solidFill>
              <a:srgbClr val="FFC000"/>
            </a:solidFill>
          </a:ln>
        </p:spPr>
      </p:pic>
      <p:pic>
        <p:nvPicPr>
          <p:cNvPr id="14"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bwMode="auto">
          <a:xfrm rot="558354">
            <a:off x="12076510" y="4342552"/>
            <a:ext cx="4347993" cy="5626816"/>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01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DC037C-C731-4D52-835A-5765F8A4FBF2}"/>
              </a:ext>
            </a:extLst>
          </p:cNvPr>
          <p:cNvGrpSpPr/>
          <p:nvPr/>
        </p:nvGrpSpPr>
        <p:grpSpPr>
          <a:xfrm>
            <a:off x="0" y="1713899"/>
            <a:ext cx="4933156" cy="828000"/>
            <a:chOff x="690396" y="8642689"/>
            <a:chExt cx="3370629" cy="439424"/>
          </a:xfrm>
        </p:grpSpPr>
        <p:sp>
          <p:nvSpPr>
            <p:cNvPr id="24" name="object 4">
              <a:extLst>
                <a:ext uri="{FF2B5EF4-FFF2-40B4-BE49-F238E27FC236}">
                  <a16:creationId xmlns:a16="http://schemas.microsoft.com/office/drawing/2014/main" id="{FAC1F606-62F6-4305-800B-EF4BDCC04BC6}"/>
                </a:ext>
              </a:extLst>
            </p:cNvPr>
            <p:cNvSpPr/>
            <p:nvPr/>
          </p:nvSpPr>
          <p:spPr>
            <a:xfrm>
              <a:off x="690396" y="8642693"/>
              <a:ext cx="3154529"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25"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sp>
        <p:nvSpPr>
          <p:cNvPr id="11" name="object 9">
            <a:extLst>
              <a:ext uri="{FF2B5EF4-FFF2-40B4-BE49-F238E27FC236}">
                <a16:creationId xmlns:a16="http://schemas.microsoft.com/office/drawing/2014/main" id="{0A39365D-A6B5-4623-AC67-FBE1BB6FC527}"/>
              </a:ext>
            </a:extLst>
          </p:cNvPr>
          <p:cNvSpPr txBox="1"/>
          <p:nvPr/>
        </p:nvSpPr>
        <p:spPr>
          <a:xfrm>
            <a:off x="333224" y="1735527"/>
            <a:ext cx="3581400" cy="751488"/>
          </a:xfrm>
          <a:prstGeom prst="rect">
            <a:avLst/>
          </a:prstGeom>
        </p:spPr>
        <p:txBody>
          <a:bodyPr vert="horz" wrap="square" lIns="0" tIns="12700" rIns="0" bIns="0" rtlCol="0">
            <a:spAutoFit/>
          </a:bodyPr>
          <a:lstStyle/>
          <a:p>
            <a:pPr marL="12700">
              <a:lnSpc>
                <a:spcPct val="100000"/>
              </a:lnSpc>
              <a:spcBef>
                <a:spcPts val="100"/>
              </a:spcBef>
            </a:pPr>
            <a:r>
              <a:rPr lang="en-US" sz="4800" b="1" dirty="0">
                <a:solidFill>
                  <a:srgbClr val="FFFFFF"/>
                </a:solidFill>
                <a:cs typeface="Source Sans Pro Light"/>
              </a:rPr>
              <a:t>About ECAC</a:t>
            </a:r>
            <a:endParaRPr lang="cs-CZ" sz="4800" b="1" dirty="0">
              <a:cs typeface="Source Sans Pro Light"/>
            </a:endParaRPr>
          </a:p>
        </p:txBody>
      </p:sp>
      <p:sp>
        <p:nvSpPr>
          <p:cNvPr id="19" name="object 9">
            <a:extLst>
              <a:ext uri="{FF2B5EF4-FFF2-40B4-BE49-F238E27FC236}">
                <a16:creationId xmlns:a16="http://schemas.microsoft.com/office/drawing/2014/main" id="{FE0E056F-D126-4804-B172-9B9E4CFEEEF6}"/>
              </a:ext>
            </a:extLst>
          </p:cNvPr>
          <p:cNvSpPr txBox="1"/>
          <p:nvPr/>
        </p:nvSpPr>
        <p:spPr>
          <a:xfrm>
            <a:off x="1043362" y="7720088"/>
            <a:ext cx="12496800" cy="751488"/>
          </a:xfrm>
          <a:prstGeom prst="rect">
            <a:avLst/>
          </a:prstGeom>
        </p:spPr>
        <p:txBody>
          <a:bodyPr vert="horz" wrap="square" lIns="0" tIns="12700" rIns="0" bIns="0" rtlCol="0">
            <a:spAutoFit/>
          </a:bodyPr>
          <a:lstStyle/>
          <a:p>
            <a:pPr marL="12700">
              <a:lnSpc>
                <a:spcPct val="100000"/>
              </a:lnSpc>
              <a:spcBef>
                <a:spcPts val="100"/>
              </a:spcBef>
            </a:pPr>
            <a:r>
              <a:rPr lang="en-US" sz="4800" b="1" dirty="0">
                <a:cs typeface="Source Sans Pro Light"/>
              </a:rPr>
              <a:t>Empowering Families, Improving Lives</a:t>
            </a:r>
            <a:endParaRPr lang="cs-CZ" sz="4800" b="1" dirty="0">
              <a:cs typeface="Source Sans Pro Light"/>
            </a:endParaRPr>
          </a:p>
        </p:txBody>
      </p:sp>
      <p:sp>
        <p:nvSpPr>
          <p:cNvPr id="2" name="Rectangle 1"/>
          <p:cNvSpPr/>
          <p:nvPr/>
        </p:nvSpPr>
        <p:spPr>
          <a:xfrm>
            <a:off x="1023101" y="5458629"/>
            <a:ext cx="15925800" cy="2123658"/>
          </a:xfrm>
          <a:prstGeom prst="rect">
            <a:avLst/>
          </a:prstGeom>
        </p:spPr>
        <p:txBody>
          <a:bodyPr wrap="square">
            <a:spAutoFit/>
          </a:bodyPr>
          <a:lstStyle/>
          <a:p>
            <a:pPr lvl="0">
              <a:buSzPts val="2400"/>
            </a:pPr>
            <a:r>
              <a:rPr lang="en-US" sz="4400" dirty="0">
                <a:solidFill>
                  <a:srgbClr val="2D2C2C"/>
                </a:solidFill>
                <a:ea typeface="Calibri"/>
                <a:cs typeface="Calibri"/>
                <a:sym typeface="Calibri"/>
              </a:rPr>
              <a:t>ECAC is a private, nonprofit parent organization committed to improving the lives and education of ALL children, through a special emphasis on children with disabilities and special health care needs.</a:t>
            </a:r>
            <a:endParaRPr lang="en-US" sz="4400" dirty="0">
              <a:ea typeface="Calibri"/>
              <a:cs typeface="Calibri"/>
              <a:sym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356" y="2679700"/>
            <a:ext cx="5150909" cy="2641128"/>
          </a:xfrm>
          <a:prstGeom prst="rect">
            <a:avLst/>
          </a:prstGeom>
        </p:spPr>
      </p:pic>
      <p:grpSp>
        <p:nvGrpSpPr>
          <p:cNvPr id="26" name="Group 2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30"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31"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3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34"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Tree>
    <p:extLst>
      <p:ext uri="{BB962C8B-B14F-4D97-AF65-F5344CB8AC3E}">
        <p14:creationId xmlns:p14="http://schemas.microsoft.com/office/powerpoint/2010/main" val="2492892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Google Shape;193;p13"/>
          <p:cNvPicPr preferRelativeResize="0"/>
          <p:nvPr/>
        </p:nvPicPr>
        <p:blipFill rotWithShape="1">
          <a:blip r:embed="rId3">
            <a:alphaModFix/>
          </a:blip>
          <a:srcRect/>
          <a:stretch/>
        </p:blipFill>
        <p:spPr>
          <a:xfrm>
            <a:off x="17963355" y="9613900"/>
            <a:ext cx="657123" cy="657123"/>
          </a:xfrm>
          <a:prstGeom prst="rect">
            <a:avLst/>
          </a:prstGeom>
          <a:noFill/>
          <a:ln>
            <a:noFill/>
          </a:ln>
        </p:spPr>
      </p:pic>
      <p:sp>
        <p:nvSpPr>
          <p:cNvPr id="194" name="Google Shape;194;p13"/>
          <p:cNvSpPr txBox="1">
            <a:spLocks noGrp="1"/>
          </p:cNvSpPr>
          <p:nvPr>
            <p:ph type="title"/>
          </p:nvPr>
        </p:nvSpPr>
        <p:spPr>
          <a:xfrm>
            <a:off x="731341" y="1072144"/>
            <a:ext cx="17602199" cy="2028126"/>
          </a:xfrm>
          <a:prstGeom prst="rect">
            <a:avLst/>
          </a:prstGeom>
          <a:noFill/>
          <a:ln>
            <a:noFill/>
          </a:ln>
        </p:spPr>
        <p:txBody>
          <a:bodyPr spcFirstLastPara="1" vert="horz" wrap="square" lIns="142518" tIns="71239" rIns="142518" bIns="71239" rtlCol="0" anchor="ctr" anchorCtr="0">
            <a:noAutofit/>
          </a:bodyPr>
          <a:lstStyle/>
          <a:p>
            <a:pPr>
              <a:lnSpc>
                <a:spcPct val="90000"/>
              </a:lnSpc>
              <a:buClr>
                <a:srgbClr val="1C3766"/>
              </a:buClr>
              <a:buSzPct val="100000"/>
            </a:pPr>
            <a:r>
              <a:rPr lang="en-US" sz="7200" b="1" dirty="0">
                <a:latin typeface="Calibri" panose="020F0502020204030204" pitchFamily="34" charset="0"/>
                <a:ea typeface="Corbel"/>
                <a:cs typeface="Calibri" panose="020F0502020204030204" pitchFamily="34" charset="0"/>
                <a:sym typeface="Corbel"/>
              </a:rPr>
              <a:t>Webinar Recordings</a:t>
            </a:r>
            <a:br>
              <a:rPr lang="en-US" sz="7200" b="1" dirty="0">
                <a:latin typeface="Calibri" panose="020F0502020204030204" pitchFamily="34" charset="0"/>
                <a:ea typeface="Corbel"/>
                <a:cs typeface="Calibri" panose="020F0502020204030204" pitchFamily="34" charset="0"/>
                <a:sym typeface="Corbel"/>
              </a:rPr>
            </a:br>
            <a:r>
              <a:rPr lang="en-US" sz="3600" b="1" i="1" dirty="0">
                <a:latin typeface="Calibri" panose="020F0502020204030204" pitchFamily="34" charset="0"/>
                <a:ea typeface="Corbel"/>
                <a:cs typeface="Calibri" panose="020F0502020204030204" pitchFamily="34" charset="0"/>
                <a:sym typeface="Corbel"/>
              </a:rPr>
              <a:t>on ECAC Website &amp; YouTube Channel</a:t>
            </a:r>
            <a:endParaRPr sz="3600" b="1" i="1" dirty="0">
              <a:latin typeface="Calibri" panose="020F0502020204030204" pitchFamily="34" charset="0"/>
              <a:ea typeface="Corbel"/>
              <a:cs typeface="Calibri" panose="020F0502020204030204" pitchFamily="34" charset="0"/>
              <a:sym typeface="Corbel"/>
            </a:endParaRPr>
          </a:p>
        </p:txBody>
      </p:sp>
      <p:grpSp>
        <p:nvGrpSpPr>
          <p:cNvPr id="6" name="Group 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
        <p:nvSpPr>
          <p:cNvPr id="15" name="Google Shape;666;p82"/>
          <p:cNvSpPr txBox="1">
            <a:spLocks/>
          </p:cNvSpPr>
          <p:nvPr/>
        </p:nvSpPr>
        <p:spPr>
          <a:xfrm>
            <a:off x="731341" y="3006394"/>
            <a:ext cx="12179116" cy="5412900"/>
          </a:xfrm>
          <a:prstGeom prst="rect">
            <a:avLst/>
          </a:prstGeom>
          <a:noFill/>
          <a:ln>
            <a:noFill/>
          </a:ln>
        </p:spPr>
        <p:txBody>
          <a:bodyPr spcFirstLastPara="1" vert="horz" wrap="square" lIns="121900" tIns="121900" rIns="121900" bIns="121900" rtlCol="0" anchor="t" anchorCtr="0">
            <a:noAutofit/>
          </a:bodyPr>
          <a:lst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a:lstStyle>
          <a:p>
            <a:pPr marL="609600" indent="-457200">
              <a:lnSpc>
                <a:spcPct val="115000"/>
              </a:lnSpc>
              <a:spcBef>
                <a:spcPts val="0"/>
              </a:spcBef>
              <a:buClr>
                <a:schemeClr val="dk1"/>
              </a:buClr>
              <a:buSzPts val="2400"/>
              <a:buFont typeface="Arial" panose="020B0604020202020204" pitchFamily="34" charset="0"/>
              <a:buChar char="●"/>
            </a:pPr>
            <a:r>
              <a:rPr lang="en-US" sz="3600" dirty="0">
                <a:solidFill>
                  <a:schemeClr val="dk1"/>
                </a:solidFill>
              </a:rPr>
              <a:t>Registry of Unmet Needs: AKA The Innovations Waiver Waiting List</a:t>
            </a:r>
          </a:p>
          <a:p>
            <a:pPr marL="609600" indent="-457200">
              <a:lnSpc>
                <a:spcPct val="115000"/>
              </a:lnSpc>
              <a:spcBef>
                <a:spcPts val="1300"/>
              </a:spcBef>
              <a:buClr>
                <a:schemeClr val="dk1"/>
              </a:buClr>
              <a:buSzPts val="2400"/>
              <a:buFont typeface="Arial" panose="020B0604020202020204" pitchFamily="34" charset="0"/>
              <a:buChar char="●"/>
            </a:pPr>
            <a:r>
              <a:rPr lang="en-US" sz="3600" dirty="0">
                <a:solidFill>
                  <a:schemeClr val="dk1"/>
                </a:solidFill>
              </a:rPr>
              <a:t>NC Able Accounts</a:t>
            </a:r>
          </a:p>
          <a:p>
            <a:pPr marL="609600" indent="-457200">
              <a:lnSpc>
                <a:spcPct val="115000"/>
              </a:lnSpc>
              <a:spcBef>
                <a:spcPts val="1300"/>
              </a:spcBef>
              <a:buClr>
                <a:schemeClr val="dk1"/>
              </a:buClr>
              <a:buSzPts val="2400"/>
              <a:buFont typeface="Arial" panose="020B0604020202020204" pitchFamily="34" charset="0"/>
              <a:buChar char="●"/>
            </a:pPr>
            <a:r>
              <a:rPr lang="en-US" sz="3600" dirty="0">
                <a:solidFill>
                  <a:schemeClr val="dk1"/>
                </a:solidFill>
              </a:rPr>
              <a:t>The Exceptional Experience Podcast Series </a:t>
            </a:r>
          </a:p>
          <a:p>
            <a:pPr marL="609600" indent="-457200">
              <a:lnSpc>
                <a:spcPct val="120000"/>
              </a:lnSpc>
              <a:spcBef>
                <a:spcPts val="1300"/>
              </a:spcBef>
              <a:buClr>
                <a:schemeClr val="dk1"/>
              </a:buClr>
              <a:buSzPts val="2400"/>
              <a:buFont typeface="Arial" panose="020B0604020202020204" pitchFamily="34" charset="0"/>
              <a:buChar char="●"/>
            </a:pPr>
            <a:r>
              <a:rPr lang="en-US" sz="3600" dirty="0">
                <a:solidFill>
                  <a:schemeClr val="dk1"/>
                </a:solidFill>
                <a:highlight>
                  <a:srgbClr val="FFFFFF"/>
                </a:highlight>
              </a:rPr>
              <a:t>Introduction to Assistive Technology</a:t>
            </a:r>
            <a:endParaRPr lang="en-US" sz="3600" dirty="0">
              <a:solidFill>
                <a:schemeClr val="dk1"/>
              </a:solidFill>
            </a:endParaRPr>
          </a:p>
          <a:p>
            <a:pPr marL="609600" indent="-457200">
              <a:lnSpc>
                <a:spcPct val="115000"/>
              </a:lnSpc>
              <a:spcBef>
                <a:spcPts val="1300"/>
              </a:spcBef>
              <a:buClr>
                <a:schemeClr val="dk1"/>
              </a:buClr>
              <a:buSzPts val="2400"/>
              <a:buFont typeface="Arial" panose="020B0604020202020204" pitchFamily="34" charset="0"/>
              <a:buChar char="●"/>
            </a:pPr>
            <a:r>
              <a:rPr lang="en-US" sz="3600" dirty="0">
                <a:solidFill>
                  <a:schemeClr val="dk1"/>
                </a:solidFill>
              </a:rPr>
              <a:t>Transitioning to Adult Healthcare: How Students and Families Can Prepare</a:t>
            </a:r>
          </a:p>
          <a:p>
            <a:pPr marL="609600" indent="-457200">
              <a:lnSpc>
                <a:spcPct val="115000"/>
              </a:lnSpc>
              <a:spcBef>
                <a:spcPts val="1300"/>
              </a:spcBef>
              <a:buClr>
                <a:schemeClr val="dk1"/>
              </a:buClr>
              <a:buSzPts val="2400"/>
              <a:buFont typeface="Arial" panose="020B0604020202020204" pitchFamily="34" charset="0"/>
              <a:buChar char="●"/>
            </a:pPr>
            <a:r>
              <a:rPr lang="en-US" sz="3600" dirty="0">
                <a:solidFill>
                  <a:schemeClr val="dk1"/>
                </a:solidFill>
              </a:rPr>
              <a:t>A Guide to Guardianship</a:t>
            </a:r>
            <a:endParaRPr lang="en-US" sz="3600" dirty="0"/>
          </a:p>
          <a:p>
            <a:pPr marL="609600" indent="-457200">
              <a:lnSpc>
                <a:spcPct val="115000"/>
              </a:lnSpc>
              <a:spcBef>
                <a:spcPts val="1300"/>
              </a:spcBef>
              <a:buClr>
                <a:schemeClr val="dk1"/>
              </a:buClr>
              <a:buSzPts val="2400"/>
              <a:buFont typeface="Arial" panose="020B0604020202020204" pitchFamily="34" charset="0"/>
              <a:buChar char="●"/>
            </a:pPr>
            <a:r>
              <a:rPr lang="en-US" sz="3600" b="1" dirty="0">
                <a:solidFill>
                  <a:schemeClr val="dk1"/>
                </a:solidFill>
              </a:rPr>
              <a:t>NEW! </a:t>
            </a:r>
            <a:r>
              <a:rPr lang="en-US" sz="3600" dirty="0">
                <a:solidFill>
                  <a:schemeClr val="dk1"/>
                </a:solidFill>
              </a:rPr>
              <a:t>Self-Advocacy is for Everyone</a:t>
            </a:r>
          </a:p>
        </p:txBody>
      </p:sp>
    </p:spTree>
    <p:extLst>
      <p:ext uri="{BB962C8B-B14F-4D97-AF65-F5344CB8AC3E}">
        <p14:creationId xmlns:p14="http://schemas.microsoft.com/office/powerpoint/2010/main" val="93633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83"/>
          <p:cNvSpPr txBox="1">
            <a:spLocks noGrp="1"/>
          </p:cNvSpPr>
          <p:nvPr>
            <p:ph type="title"/>
          </p:nvPr>
        </p:nvSpPr>
        <p:spPr>
          <a:xfrm>
            <a:off x="-5658644" y="1239457"/>
            <a:ext cx="17773520" cy="1190639"/>
          </a:xfrm>
          <a:prstGeom prst="rect">
            <a:avLst/>
          </a:prstGeom>
          <a:noFill/>
          <a:ln>
            <a:noFill/>
          </a:ln>
        </p:spPr>
        <p:txBody>
          <a:bodyPr spcFirstLastPara="1" vert="horz" wrap="square" lIns="190072" tIns="190072" rIns="190072" bIns="190072" rtlCol="0" anchor="t" anchorCtr="0">
            <a:noAutofit/>
          </a:bodyPr>
          <a:lstStyle/>
          <a:p>
            <a:pPr algn="ctr">
              <a:buSzPct val="111111"/>
            </a:pPr>
            <a:r>
              <a:rPr lang="en-US" sz="7200" b="1" dirty="0">
                <a:latin typeface="+mn-lt"/>
              </a:rPr>
              <a:t>Survey Says?</a:t>
            </a:r>
            <a:endParaRPr sz="7200" b="1" dirty="0">
              <a:latin typeface="+mn-lt"/>
            </a:endParaRPr>
          </a:p>
        </p:txBody>
      </p:sp>
      <p:sp>
        <p:nvSpPr>
          <p:cNvPr id="675" name="Google Shape;675;p83"/>
          <p:cNvSpPr txBox="1">
            <a:spLocks noGrp="1"/>
          </p:cNvSpPr>
          <p:nvPr>
            <p:ph type="body" idx="1"/>
          </p:nvPr>
        </p:nvSpPr>
        <p:spPr>
          <a:xfrm>
            <a:off x="4552156" y="3014284"/>
            <a:ext cx="6864022" cy="5823312"/>
          </a:xfrm>
          <a:prstGeom prst="rect">
            <a:avLst/>
          </a:prstGeom>
          <a:noFill/>
          <a:ln>
            <a:noFill/>
          </a:ln>
        </p:spPr>
        <p:txBody>
          <a:bodyPr spcFirstLastPara="1" vert="horz" wrap="square" lIns="190072" tIns="190072" rIns="190072" bIns="190072" rtlCol="0" anchor="t" anchorCtr="0">
            <a:normAutofit/>
          </a:bodyPr>
          <a:lstStyle/>
          <a:p>
            <a:pPr marL="0" indent="0">
              <a:lnSpc>
                <a:spcPct val="100000"/>
              </a:lnSpc>
              <a:spcAft>
                <a:spcPts val="2495"/>
              </a:spcAft>
              <a:buNone/>
            </a:pPr>
            <a:r>
              <a:rPr lang="en-US" sz="4000" dirty="0">
                <a:solidFill>
                  <a:schemeClr val="dk1"/>
                </a:solidFill>
              </a:rPr>
              <a:t>ECAC is funded largely by grants. We collect data on our activities for grant reporting purposes and to make improvements to meet the needs of families and professionals across NC. We appreciate your feedback! </a:t>
            </a:r>
            <a:endParaRPr sz="4000" dirty="0">
              <a:solidFill>
                <a:schemeClr val="dk1"/>
              </a:solidFill>
            </a:endParaRPr>
          </a:p>
        </p:txBody>
      </p:sp>
      <p:pic>
        <p:nvPicPr>
          <p:cNvPr id="678" name="Google Shape;678;p83"/>
          <p:cNvPicPr preferRelativeResize="0"/>
          <p:nvPr/>
        </p:nvPicPr>
        <p:blipFill>
          <a:blip r:embed="rId3">
            <a:alphaModFix/>
          </a:blip>
          <a:stretch>
            <a:fillRect/>
          </a:stretch>
        </p:blipFill>
        <p:spPr>
          <a:xfrm>
            <a:off x="12705556" y="3014284"/>
            <a:ext cx="5237057" cy="5237057"/>
          </a:xfrm>
          <a:prstGeom prst="rect">
            <a:avLst/>
          </a:prstGeom>
          <a:noFill/>
          <a:ln>
            <a:noFill/>
          </a:ln>
        </p:spPr>
      </p:pic>
      <p:grpSp>
        <p:nvGrpSpPr>
          <p:cNvPr id="7" name="Group 6">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7982" r="11071" b="2317"/>
          <a:stretch/>
        </p:blipFill>
        <p:spPr>
          <a:xfrm>
            <a:off x="712434" y="3014284"/>
            <a:ext cx="3657601" cy="5520752"/>
          </a:xfrm>
          <a:prstGeom prst="rect">
            <a:avLst/>
          </a:prstGeom>
        </p:spPr>
      </p:pic>
      <p:pic>
        <p:nvPicPr>
          <p:cNvPr id="13" name="Google Shape;193;p13"/>
          <p:cNvPicPr preferRelativeResize="0"/>
          <p:nvPr/>
        </p:nvPicPr>
        <p:blipFill rotWithShape="1">
          <a:blip r:embed="rId5">
            <a:alphaModFix/>
          </a:blip>
          <a:srcRect/>
          <a:stretch/>
        </p:blipFill>
        <p:spPr>
          <a:xfrm>
            <a:off x="17963355" y="9613900"/>
            <a:ext cx="657123" cy="657123"/>
          </a:xfrm>
          <a:prstGeom prst="rect">
            <a:avLst/>
          </a:prstGeom>
          <a:noFill/>
          <a:ln>
            <a:noFill/>
          </a:ln>
        </p:spPr>
      </p:pic>
    </p:spTree>
    <p:extLst>
      <p:ext uri="{BB962C8B-B14F-4D97-AF65-F5344CB8AC3E}">
        <p14:creationId xmlns:p14="http://schemas.microsoft.com/office/powerpoint/2010/main" val="1905394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83"/>
          <p:cNvSpPr txBox="1">
            <a:spLocks noGrp="1"/>
          </p:cNvSpPr>
          <p:nvPr>
            <p:ph type="title"/>
          </p:nvPr>
        </p:nvSpPr>
        <p:spPr>
          <a:xfrm>
            <a:off x="-5658644" y="1239457"/>
            <a:ext cx="17773520" cy="1190639"/>
          </a:xfrm>
          <a:prstGeom prst="rect">
            <a:avLst/>
          </a:prstGeom>
          <a:noFill/>
          <a:ln>
            <a:noFill/>
          </a:ln>
        </p:spPr>
        <p:txBody>
          <a:bodyPr spcFirstLastPara="1" vert="horz" wrap="square" lIns="190072" tIns="190072" rIns="190072" bIns="190072" rtlCol="0" anchor="t" anchorCtr="0">
            <a:noAutofit/>
          </a:bodyPr>
          <a:lstStyle/>
          <a:p>
            <a:pPr algn="ctr">
              <a:buSzPct val="111111"/>
            </a:pPr>
            <a:r>
              <a:rPr lang="en-US" sz="7200" b="1" dirty="0">
                <a:latin typeface="+mn-lt"/>
              </a:rPr>
              <a:t>Questions?</a:t>
            </a:r>
            <a:endParaRPr sz="7200" b="1" dirty="0">
              <a:latin typeface="+mn-lt"/>
            </a:endParaRPr>
          </a:p>
        </p:txBody>
      </p:sp>
      <p:grpSp>
        <p:nvGrpSpPr>
          <p:cNvPr id="7" name="Group 6">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9"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0"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356" y="3213100"/>
            <a:ext cx="9753600" cy="4876800"/>
          </a:xfrm>
          <a:prstGeom prst="rect">
            <a:avLst/>
          </a:prstGeom>
        </p:spPr>
      </p:pic>
      <p:pic>
        <p:nvPicPr>
          <p:cNvPr id="14" name="Google Shape;193;p13"/>
          <p:cNvPicPr preferRelativeResize="0"/>
          <p:nvPr/>
        </p:nvPicPr>
        <p:blipFill rotWithShape="1">
          <a:blip r:embed="rId4">
            <a:alphaModFix/>
          </a:blip>
          <a:srcRect/>
          <a:stretch/>
        </p:blipFill>
        <p:spPr>
          <a:xfrm>
            <a:off x="17963355" y="9613900"/>
            <a:ext cx="657123" cy="657123"/>
          </a:xfrm>
          <a:prstGeom prst="rect">
            <a:avLst/>
          </a:prstGeom>
          <a:noFill/>
          <a:ln>
            <a:noFill/>
          </a:ln>
        </p:spPr>
      </p:pic>
    </p:spTree>
    <p:extLst>
      <p:ext uri="{BB962C8B-B14F-4D97-AF65-F5344CB8AC3E}">
        <p14:creationId xmlns:p14="http://schemas.microsoft.com/office/powerpoint/2010/main" val="2710772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1836098" y="4133191"/>
            <a:ext cx="15202099" cy="3253715"/>
          </a:xfrm>
        </p:spPr>
        <p:txBody>
          <a:bodyPr/>
          <a:lstStyle/>
          <a:p>
            <a:pPr marL="0" indent="0">
              <a:buNone/>
            </a:pPr>
            <a:r>
              <a:rPr lang="en-US" dirty="0">
                <a:solidFill>
                  <a:schemeClr val="tx1"/>
                </a:solidFill>
              </a:rPr>
              <a:t>“I am only one, but still I am one. I cannot do everything, but still I can do something; and because I cannot do everything, I will not refuse to do something that I can do.”</a:t>
            </a:r>
            <a:endParaRPr lang="en-US" sz="4989" dirty="0">
              <a:solidFill>
                <a:schemeClr val="tx1"/>
              </a:solidFill>
            </a:endParaRPr>
          </a:p>
        </p:txBody>
      </p:sp>
      <p:sp>
        <p:nvSpPr>
          <p:cNvPr id="3" name="Text Placeholder 2"/>
          <p:cNvSpPr>
            <a:spLocks noGrp="1"/>
          </p:cNvSpPr>
          <p:nvPr>
            <p:ph type="body" sz="quarter" idx="14"/>
          </p:nvPr>
        </p:nvSpPr>
        <p:spPr>
          <a:xfrm>
            <a:off x="4029524" y="8179918"/>
            <a:ext cx="12626512" cy="575879"/>
          </a:xfrm>
        </p:spPr>
        <p:txBody>
          <a:bodyPr/>
          <a:lstStyle/>
          <a:p>
            <a:r>
              <a:rPr lang="en-US" dirty="0">
                <a:solidFill>
                  <a:schemeClr val="tx1"/>
                </a:solidFill>
              </a:rPr>
              <a:t>—HELEN KELLER</a:t>
            </a:r>
          </a:p>
        </p:txBody>
      </p:sp>
      <p:sp>
        <p:nvSpPr>
          <p:cNvPr id="9" name="TextBox 8"/>
          <p:cNvSpPr txBox="1"/>
          <p:nvPr/>
        </p:nvSpPr>
        <p:spPr>
          <a:xfrm>
            <a:off x="738356" y="1905130"/>
            <a:ext cx="1656634" cy="1435049"/>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142577" tIns="71289" rIns="142577" bIns="71289" numCol="1" spcCol="0" rtlCol="0" fromWordArt="0" anchor="t" anchorCtr="0" forceAA="0" compatLnSpc="1">
            <a:prstTxWarp prst="textNoShape">
              <a:avLst/>
            </a:prstTxWarp>
            <a:noAutofit/>
          </a:bodyPr>
          <a:lstStyle/>
          <a:p>
            <a:endParaRPr lang="en-US" sz="4366" dirty="0">
              <a:solidFill>
                <a:schemeClr val="tx2">
                  <a:lumMod val="50000"/>
                </a:schemeClr>
              </a:solidFill>
            </a:endParaRPr>
          </a:p>
        </p:txBody>
      </p:sp>
      <p:pic>
        <p:nvPicPr>
          <p:cNvPr id="6" name="Google Shape;193;p13"/>
          <p:cNvPicPr preferRelativeResize="0"/>
          <p:nvPr/>
        </p:nvPicPr>
        <p:blipFill rotWithShape="1">
          <a:blip r:embed="rId3">
            <a:alphaModFix/>
          </a:blip>
          <a:srcRect/>
          <a:stretch/>
        </p:blipFill>
        <p:spPr>
          <a:xfrm>
            <a:off x="17963355" y="9613900"/>
            <a:ext cx="657123" cy="657123"/>
          </a:xfrm>
          <a:prstGeom prst="rect">
            <a:avLst/>
          </a:prstGeom>
          <a:noFill/>
          <a:ln>
            <a:noFill/>
          </a:ln>
        </p:spPr>
      </p:pic>
      <p:grpSp>
        <p:nvGrpSpPr>
          <p:cNvPr id="7" name="Group 6">
            <a:extLst>
              <a:ext uri="{FF2B5EF4-FFF2-40B4-BE49-F238E27FC236}">
                <a16:creationId xmlns:a16="http://schemas.microsoft.com/office/drawing/2014/main" id="{20F95502-65C6-482A-9B40-DDCB8DAA9D75}"/>
              </a:ext>
            </a:extLst>
          </p:cNvPr>
          <p:cNvGrpSpPr/>
          <p:nvPr/>
        </p:nvGrpSpPr>
        <p:grpSpPr>
          <a:xfrm>
            <a:off x="1927" y="0"/>
            <a:ext cx="19010313" cy="1112119"/>
            <a:chOff x="-324644" y="2222500"/>
            <a:chExt cx="22261685" cy="1302327"/>
          </a:xfrm>
        </p:grpSpPr>
        <p:sp>
          <p:nvSpPr>
            <p:cNvPr id="8"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10"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1"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2"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Tree>
    <p:extLst>
      <p:ext uri="{BB962C8B-B14F-4D97-AF65-F5344CB8AC3E}">
        <p14:creationId xmlns:p14="http://schemas.microsoft.com/office/powerpoint/2010/main" val="21007942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49904" y="2927164"/>
            <a:ext cx="8558746" cy="1130659"/>
          </a:xfrm>
          <a:prstGeom prst="rect">
            <a:avLst/>
          </a:prstGeom>
        </p:spPr>
        <p:txBody>
          <a:bodyPr vert="horz" wrap="square" lIns="0" tIns="72609" rIns="0" bIns="0" rtlCol="0">
            <a:spAutoFit/>
          </a:bodyPr>
          <a:lstStyle/>
          <a:p>
            <a:pPr marL="13202" marR="5281" algn="ctr">
              <a:lnSpc>
                <a:spcPts val="7671"/>
              </a:lnSpc>
              <a:spcBef>
                <a:spcPts val="572"/>
              </a:spcBef>
            </a:pPr>
            <a:r>
              <a:rPr lang="en-US" sz="9355" b="1" spc="971" dirty="0">
                <a:solidFill>
                  <a:srgbClr val="0C0909"/>
                </a:solidFill>
                <a:cs typeface="Calibri"/>
              </a:rPr>
              <a:t>THANK YOU!</a:t>
            </a:r>
            <a:endParaRPr sz="9355" b="1" dirty="0">
              <a:solidFill>
                <a:schemeClr val="accent1">
                  <a:lumMod val="50000"/>
                </a:schemeClr>
              </a:solidFill>
              <a:cs typeface="Calibri"/>
            </a:endParaRPr>
          </a:p>
        </p:txBody>
      </p:sp>
      <p:sp>
        <p:nvSpPr>
          <p:cNvPr id="3" name="object 3"/>
          <p:cNvSpPr txBox="1"/>
          <p:nvPr/>
        </p:nvSpPr>
        <p:spPr>
          <a:xfrm>
            <a:off x="5022872" y="4642903"/>
            <a:ext cx="9099026" cy="3999615"/>
          </a:xfrm>
          <a:prstGeom prst="rect">
            <a:avLst/>
          </a:prstGeom>
        </p:spPr>
        <p:txBody>
          <a:bodyPr vert="horz" wrap="square" lIns="0" tIns="13202" rIns="0" bIns="0" rtlCol="0">
            <a:spAutoFit/>
          </a:bodyPr>
          <a:lstStyle/>
          <a:p>
            <a:pPr marL="12541" marR="5281" algn="ctr">
              <a:spcBef>
                <a:spcPts val="98"/>
              </a:spcBef>
            </a:pPr>
            <a:endParaRPr lang="en-US" sz="5613" b="1" dirty="0"/>
          </a:p>
          <a:p>
            <a:pPr marL="12541" marR="5281" algn="ctr">
              <a:spcBef>
                <a:spcPts val="98"/>
              </a:spcBef>
            </a:pPr>
            <a:endParaRPr lang="en-US" sz="5613" b="1" dirty="0"/>
          </a:p>
          <a:p>
            <a:pPr marL="12541" marR="5281" algn="ctr">
              <a:spcBef>
                <a:spcPts val="98"/>
              </a:spcBef>
            </a:pPr>
            <a:endParaRPr lang="en-US" sz="5613" b="1" dirty="0"/>
          </a:p>
          <a:p>
            <a:pPr marL="12541" marR="5281" algn="ctr">
              <a:spcBef>
                <a:spcPts val="98"/>
              </a:spcBef>
            </a:pPr>
            <a:r>
              <a:rPr lang="en-US" sz="4366" b="1" dirty="0">
                <a:latin typeface="Calibri" panose="020F0502020204030204" pitchFamily="34" charset="0"/>
                <a:ea typeface="Calibri" panose="020F0502020204030204" pitchFamily="34" charset="0"/>
                <a:cs typeface="Calibri" panose="020F0502020204030204" pitchFamily="34" charset="0"/>
              </a:rPr>
              <a:t>1-800-962-6817</a:t>
            </a:r>
          </a:p>
          <a:p>
            <a:pPr marL="12541" marR="5281" algn="ctr">
              <a:spcBef>
                <a:spcPts val="98"/>
              </a:spcBef>
            </a:pPr>
            <a:r>
              <a:rPr lang="en-US" sz="4366" b="1" u="sng" dirty="0">
                <a:latin typeface="Calibri" panose="020F0502020204030204" pitchFamily="34" charset="0"/>
                <a:ea typeface="Calibri" panose="020F0502020204030204" pitchFamily="34" charset="0"/>
                <a:cs typeface="Calibri" panose="020F0502020204030204" pitchFamily="34" charset="0"/>
                <a:hlinkClick r:id="rId3"/>
              </a:rPr>
              <a:t>www.ecac-parentcenter.org</a:t>
            </a:r>
            <a:endParaRPr lang="en-US" sz="2807" spc="-98" dirty="0">
              <a:solidFill>
                <a:srgbClr val="0C0909"/>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305" y="4642903"/>
            <a:ext cx="4302705" cy="2206211"/>
          </a:xfrm>
          <a:prstGeom prst="rect">
            <a:avLst/>
          </a:prstGeom>
        </p:spPr>
      </p:pic>
      <p:grpSp>
        <p:nvGrpSpPr>
          <p:cNvPr id="8" name="Group 7"/>
          <p:cNvGrpSpPr/>
          <p:nvPr/>
        </p:nvGrpSpPr>
        <p:grpSpPr>
          <a:xfrm>
            <a:off x="7398668" y="9241181"/>
            <a:ext cx="4295863" cy="744691"/>
            <a:chOff x="7109006" y="5100422"/>
            <a:chExt cx="2472605" cy="428627"/>
          </a:xfrm>
        </p:grpSpPr>
        <p:pic>
          <p:nvPicPr>
            <p:cNvPr id="10" name="Google Shape;273;p13" descr="https://lh4.googleusercontent.com/RqutQjE5PzrMsNLZeWIr8u-dypGlCQjyy64LHiloy69kblno1uafvDrVGZO7guZd30TaCdmBmQVrwCP-sF_rgIMOBdW6P5g9GW3YvXxbu4LG5Zs7otHwBD2FPhdGzY8gSzUvPTKgxNCH70TD4-nqIwA">
              <a:hlinkClick r:id="rId5"/>
            </p:cNvPr>
            <p:cNvPicPr preferRelativeResize="0"/>
            <p:nvPr/>
          </p:nvPicPr>
          <p:blipFill rotWithShape="1">
            <a:blip r:embed="rId6">
              <a:alphaModFix/>
            </a:blip>
            <a:srcRect/>
            <a:stretch/>
          </p:blipFill>
          <p:spPr>
            <a:xfrm>
              <a:off x="9152986" y="5100423"/>
              <a:ext cx="428625" cy="428625"/>
            </a:xfrm>
            <a:prstGeom prst="rect">
              <a:avLst/>
            </a:prstGeom>
            <a:noFill/>
            <a:ln>
              <a:noFill/>
            </a:ln>
          </p:spPr>
        </p:pic>
        <p:pic>
          <p:nvPicPr>
            <p:cNvPr id="11" name="Google Shape;274;p13" descr="https://lh3.googleusercontent.com/4Am18_co4jJw17EzRuFfpCocAwfyRMbMdHqhb4y81yVJaREOuB6Q-siSnPusPlFsRztERHB4WxfPv7-RaScABwlxO027n8p3CshqVm19qRg-j5EMZx9Xid4kepXjGaFtkftXBFTMK_VsZpTJj_u46_E">
              <a:hlinkClick r:id="rId7"/>
            </p:cNvPr>
            <p:cNvPicPr preferRelativeResize="0"/>
            <p:nvPr/>
          </p:nvPicPr>
          <p:blipFill rotWithShape="1">
            <a:blip r:embed="rId8">
              <a:alphaModFix/>
            </a:blip>
            <a:srcRect/>
            <a:stretch/>
          </p:blipFill>
          <p:spPr>
            <a:xfrm>
              <a:off x="8641991" y="5100424"/>
              <a:ext cx="428625" cy="428625"/>
            </a:xfrm>
            <a:prstGeom prst="rect">
              <a:avLst/>
            </a:prstGeom>
            <a:noFill/>
            <a:ln>
              <a:noFill/>
            </a:ln>
          </p:spPr>
        </p:pic>
        <p:pic>
          <p:nvPicPr>
            <p:cNvPr id="12" name="Google Shape;275;p13" descr="https://lh4.googleusercontent.com/G1y8bL_kcia2cxIqOEJcAmSVdQAYE1ETxom6z2lvSIfiAlCnmq7CT9L5hAZ9KSPl-U8nDWdwV3T2Uy2TZNgFBSV-vBkYbCl6nfvjh5gYmyO__40cBjIYZ7raGMSymIbvN_ApV3kqp_nMxPVe6lxGEvw">
              <a:hlinkClick r:id="rId9"/>
            </p:cNvPr>
            <p:cNvPicPr preferRelativeResize="0"/>
            <p:nvPr/>
          </p:nvPicPr>
          <p:blipFill rotWithShape="1">
            <a:blip r:embed="rId10">
              <a:alphaModFix/>
            </a:blip>
            <a:srcRect/>
            <a:stretch/>
          </p:blipFill>
          <p:spPr>
            <a:xfrm>
              <a:off x="8130996" y="5100424"/>
              <a:ext cx="428625" cy="428625"/>
            </a:xfrm>
            <a:prstGeom prst="rect">
              <a:avLst/>
            </a:prstGeom>
            <a:noFill/>
            <a:ln>
              <a:noFill/>
            </a:ln>
          </p:spPr>
        </p:pic>
        <p:pic>
          <p:nvPicPr>
            <p:cNvPr id="14" name="Google Shape;277;p13" descr="https://lh4.googleusercontent.com/fX5syEzu6nSdM_GwMhLBuVVesNirxVbaGbF4KkixInt54ncvEM-HMte9UHBYWvC3quqwuTZH-Sn5hjhwrcYX8iSojw_NOou6Wo_HLKZjvXwz2vue1mHPYMmLb615RAPJVtqZR3-WDGOcQS43-QUoVvw">
              <a:hlinkClick r:id="rId11"/>
            </p:cNvPr>
            <p:cNvPicPr preferRelativeResize="0"/>
            <p:nvPr/>
          </p:nvPicPr>
          <p:blipFill rotWithShape="1">
            <a:blip r:embed="rId12">
              <a:alphaModFix/>
            </a:blip>
            <a:srcRect/>
            <a:stretch/>
          </p:blipFill>
          <p:spPr>
            <a:xfrm>
              <a:off x="7109006" y="5100422"/>
              <a:ext cx="428625" cy="428626"/>
            </a:xfrm>
            <a:prstGeom prst="rect">
              <a:avLst/>
            </a:prstGeom>
            <a:noFill/>
            <a:ln>
              <a:noFill/>
            </a:ln>
          </p:spPr>
        </p:pic>
      </p:grpSp>
      <p:pic>
        <p:nvPicPr>
          <p:cNvPr id="1026" name="Picture 2" descr="https://lh7-us.googleusercontent.com/Z5ckTKom84NPsZYvmkXVLRCbsOaxmPVr-CRkw4iKu5ZqHxM6n27eIXe_4zTXMntrtDNmBhBCPElvWE3-iNDSrGAefI72Joan0JglZO7s0xRRLqPNWh26zbBJ27GmWPilIp2pjERjztfCTi9T6DzGphA"/>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b="5969"/>
          <a:stretch/>
        </p:blipFill>
        <p:spPr bwMode="auto">
          <a:xfrm flipV="1">
            <a:off x="8285956" y="9227598"/>
            <a:ext cx="745193" cy="75461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16"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17"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18"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19"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spTree>
    <p:extLst>
      <p:ext uri="{BB962C8B-B14F-4D97-AF65-F5344CB8AC3E}">
        <p14:creationId xmlns:p14="http://schemas.microsoft.com/office/powerpoint/2010/main" val="137913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569370"/>
            <a:ext cx="16396395" cy="2066877"/>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12638888" y="815376"/>
            <a:ext cx="63714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356444" y="482977"/>
            <a:ext cx="18297426" cy="6647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75000"/>
                    <a:lumOff val="25000"/>
                  </a:schemeClr>
                </a:solidFill>
                <a:latin typeface="+mn-lt"/>
              </a:rPr>
              <a:t>PTI &amp; F2F</a:t>
            </a: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1" y="815376"/>
            <a:ext cx="63714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D6178536-4D8A-4FF2-BBDC-4B3E7E0FCF26}"/>
              </a:ext>
              <a:ext uri="{C183D7F6-B498-43B3-948B-1728B52AA6E4}">
                <adec:decorative xmlns:adec="http://schemas.microsoft.com/office/drawing/2017/decorative" val="1"/>
              </a:ext>
            </a:extLst>
          </p:cNvPr>
          <p:cNvSpPr/>
          <p:nvPr/>
        </p:nvSpPr>
        <p:spPr>
          <a:xfrm>
            <a:off x="10826967" y="2516480"/>
            <a:ext cx="6198948" cy="1155396"/>
          </a:xfrm>
          <a:prstGeom prst="roundRect">
            <a:avLst>
              <a:gd name="adj" fmla="val 50000"/>
            </a:avLst>
          </a:prstGeom>
          <a:solidFill>
            <a:srgbClr val="009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42" b="1" dirty="0">
                <a:latin typeface="+mj-lt"/>
              </a:rPr>
              <a:t>    </a:t>
            </a:r>
            <a:r>
              <a:rPr lang="en-US" sz="4800" b="1" dirty="0"/>
              <a:t>F2F</a:t>
            </a:r>
          </a:p>
        </p:txBody>
      </p:sp>
      <p:sp>
        <p:nvSpPr>
          <p:cNvPr id="15" name="Oval 14">
            <a:extLst>
              <a:ext uri="{FF2B5EF4-FFF2-40B4-BE49-F238E27FC236}">
                <a16:creationId xmlns:a16="http://schemas.microsoft.com/office/drawing/2014/main" id="{416F1356-9015-4B5C-9C64-3C1D963E5F59}"/>
              </a:ext>
              <a:ext uri="{C183D7F6-B498-43B3-948B-1728B52AA6E4}">
                <adec:decorative xmlns:adec="http://schemas.microsoft.com/office/drawing/2017/decorative" val="1"/>
              </a:ext>
            </a:extLst>
          </p:cNvPr>
          <p:cNvSpPr/>
          <p:nvPr/>
        </p:nvSpPr>
        <p:spPr>
          <a:xfrm>
            <a:off x="10653696" y="2361487"/>
            <a:ext cx="1465378" cy="1465378"/>
          </a:xfrm>
          <a:prstGeom prst="ellipse">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7" dirty="0"/>
          </a:p>
        </p:txBody>
      </p:sp>
      <p:sp>
        <p:nvSpPr>
          <p:cNvPr id="25" name="Rectangle: Rounded Corners 24">
            <a:extLst>
              <a:ext uri="{FF2B5EF4-FFF2-40B4-BE49-F238E27FC236}">
                <a16:creationId xmlns:a16="http://schemas.microsoft.com/office/drawing/2014/main" id="{94A75A79-A67A-4A23-8588-7FC5EB9A5183}"/>
              </a:ext>
              <a:ext uri="{C183D7F6-B498-43B3-948B-1728B52AA6E4}">
                <adec:decorative xmlns:adec="http://schemas.microsoft.com/office/drawing/2017/decorative" val="1"/>
              </a:ext>
            </a:extLst>
          </p:cNvPr>
          <p:cNvSpPr/>
          <p:nvPr/>
        </p:nvSpPr>
        <p:spPr>
          <a:xfrm>
            <a:off x="1984402" y="2498199"/>
            <a:ext cx="5708044" cy="1155396"/>
          </a:xfrm>
          <a:prstGeom prst="roundRect">
            <a:avLst>
              <a:gd name="adj" fmla="val 50000"/>
            </a:avLst>
          </a:prstGeom>
          <a:solidFill>
            <a:srgbClr val="009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PTI</a:t>
            </a:r>
          </a:p>
        </p:txBody>
      </p:sp>
      <p:sp>
        <p:nvSpPr>
          <p:cNvPr id="26" name="Oval 25">
            <a:extLst>
              <a:ext uri="{FF2B5EF4-FFF2-40B4-BE49-F238E27FC236}">
                <a16:creationId xmlns:a16="http://schemas.microsoft.com/office/drawing/2014/main" id="{BBC62739-FA35-49F8-8929-743B31F55A69}"/>
              </a:ext>
              <a:ext uri="{C183D7F6-B498-43B3-948B-1728B52AA6E4}">
                <adec:decorative xmlns:adec="http://schemas.microsoft.com/office/drawing/2017/decorative" val="1"/>
              </a:ext>
            </a:extLst>
          </p:cNvPr>
          <p:cNvSpPr/>
          <p:nvPr/>
        </p:nvSpPr>
        <p:spPr>
          <a:xfrm>
            <a:off x="6891238" y="2361487"/>
            <a:ext cx="1465378" cy="1465378"/>
          </a:xfrm>
          <a:prstGeom prst="ellipse">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7" dirty="0"/>
          </a:p>
        </p:txBody>
      </p:sp>
      <p:sp>
        <p:nvSpPr>
          <p:cNvPr id="34" name="Freeform 1676" descr="Icon of check box. ">
            <a:extLst>
              <a:ext uri="{FF2B5EF4-FFF2-40B4-BE49-F238E27FC236}">
                <a16:creationId xmlns:a16="http://schemas.microsoft.com/office/drawing/2014/main" id="{6FB02354-C73F-4DCF-8004-E9CCA66963EA}"/>
              </a:ext>
            </a:extLst>
          </p:cNvPr>
          <p:cNvSpPr>
            <a:spLocks noEditPoints="1"/>
          </p:cNvSpPr>
          <p:nvPr/>
        </p:nvSpPr>
        <p:spPr bwMode="auto">
          <a:xfrm>
            <a:off x="11116824" y="2824615"/>
            <a:ext cx="539121" cy="539121"/>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a:extLst/>
        </p:spPr>
        <p:txBody>
          <a:bodyPr vert="horz" wrap="square" lIns="142577" tIns="71289" rIns="142577" bIns="71289" numCol="1" anchor="t" anchorCtr="0" compatLnSpc="1">
            <a:prstTxWarp prst="textNoShape">
              <a:avLst/>
            </a:prstTxWarp>
          </a:bodyPr>
          <a:lstStyle/>
          <a:p>
            <a:endParaRPr lang="en-US" sz="2807" dirty="0"/>
          </a:p>
        </p:txBody>
      </p:sp>
      <p:sp>
        <p:nvSpPr>
          <p:cNvPr id="35" name="Freeform 4665" descr="Icon of graph. ">
            <a:extLst>
              <a:ext uri="{FF2B5EF4-FFF2-40B4-BE49-F238E27FC236}">
                <a16:creationId xmlns:a16="http://schemas.microsoft.com/office/drawing/2014/main" id="{557E39B2-E017-4E5C-B53E-DDE3B9D4C92C}"/>
              </a:ext>
            </a:extLst>
          </p:cNvPr>
          <p:cNvSpPr>
            <a:spLocks/>
          </p:cNvSpPr>
          <p:nvPr/>
        </p:nvSpPr>
        <p:spPr bwMode="auto">
          <a:xfrm>
            <a:off x="12283670" y="5506345"/>
            <a:ext cx="542117" cy="542117"/>
          </a:xfrm>
          <a:custGeom>
            <a:avLst/>
            <a:gdLst>
              <a:gd name="T0" fmla="*/ 761 w 904"/>
              <a:gd name="T1" fmla="*/ 213 h 903"/>
              <a:gd name="T2" fmla="*/ 754 w 904"/>
              <a:gd name="T3" fmla="*/ 225 h 903"/>
              <a:gd name="T4" fmla="*/ 576 w 904"/>
              <a:gd name="T5" fmla="*/ 277 h 903"/>
              <a:gd name="T6" fmla="*/ 498 w 904"/>
              <a:gd name="T7" fmla="*/ 298 h 903"/>
              <a:gd name="T8" fmla="*/ 431 w 904"/>
              <a:gd name="T9" fmla="*/ 329 h 903"/>
              <a:gd name="T10" fmla="*/ 578 w 904"/>
              <a:gd name="T11" fmla="*/ 170 h 903"/>
              <a:gd name="T12" fmla="*/ 618 w 904"/>
              <a:gd name="T13" fmla="*/ 180 h 903"/>
              <a:gd name="T14" fmla="*/ 661 w 904"/>
              <a:gd name="T15" fmla="*/ 169 h 903"/>
              <a:gd name="T16" fmla="*/ 693 w 904"/>
              <a:gd name="T17" fmla="*/ 141 h 903"/>
              <a:gd name="T18" fmla="*/ 707 w 904"/>
              <a:gd name="T19" fmla="*/ 99 h 903"/>
              <a:gd name="T20" fmla="*/ 701 w 904"/>
              <a:gd name="T21" fmla="*/ 55 h 903"/>
              <a:gd name="T22" fmla="*/ 676 w 904"/>
              <a:gd name="T23" fmla="*/ 20 h 903"/>
              <a:gd name="T24" fmla="*/ 636 w 904"/>
              <a:gd name="T25" fmla="*/ 2 h 903"/>
              <a:gd name="T26" fmla="*/ 591 w 904"/>
              <a:gd name="T27" fmla="*/ 4 h 903"/>
              <a:gd name="T28" fmla="*/ 554 w 904"/>
              <a:gd name="T29" fmla="*/ 25 h 903"/>
              <a:gd name="T30" fmla="*/ 531 w 904"/>
              <a:gd name="T31" fmla="*/ 63 h 903"/>
              <a:gd name="T32" fmla="*/ 532 w 904"/>
              <a:gd name="T33" fmla="*/ 118 h 903"/>
              <a:gd name="T34" fmla="*/ 369 w 904"/>
              <a:gd name="T35" fmla="*/ 289 h 903"/>
              <a:gd name="T36" fmla="*/ 325 w 904"/>
              <a:gd name="T37" fmla="*/ 289 h 903"/>
              <a:gd name="T38" fmla="*/ 294 w 904"/>
              <a:gd name="T39" fmla="*/ 308 h 903"/>
              <a:gd name="T40" fmla="*/ 275 w 904"/>
              <a:gd name="T41" fmla="*/ 338 h 903"/>
              <a:gd name="T42" fmla="*/ 275 w 904"/>
              <a:gd name="T43" fmla="*/ 383 h 903"/>
              <a:gd name="T44" fmla="*/ 113 w 904"/>
              <a:gd name="T45" fmla="*/ 545 h 903"/>
              <a:gd name="T46" fmla="*/ 64 w 904"/>
              <a:gd name="T47" fmla="*/ 546 h 903"/>
              <a:gd name="T48" fmla="*/ 26 w 904"/>
              <a:gd name="T49" fmla="*/ 568 h 903"/>
              <a:gd name="T50" fmla="*/ 5 w 904"/>
              <a:gd name="T51" fmla="*/ 605 h 903"/>
              <a:gd name="T52" fmla="*/ 3 w 904"/>
              <a:gd name="T53" fmla="*/ 650 h 903"/>
              <a:gd name="T54" fmla="*/ 21 w 904"/>
              <a:gd name="T55" fmla="*/ 690 h 903"/>
              <a:gd name="T56" fmla="*/ 56 w 904"/>
              <a:gd name="T57" fmla="*/ 716 h 903"/>
              <a:gd name="T58" fmla="*/ 100 w 904"/>
              <a:gd name="T59" fmla="*/ 722 h 903"/>
              <a:gd name="T60" fmla="*/ 142 w 904"/>
              <a:gd name="T61" fmla="*/ 706 h 903"/>
              <a:gd name="T62" fmla="*/ 170 w 904"/>
              <a:gd name="T63" fmla="*/ 675 h 903"/>
              <a:gd name="T64" fmla="*/ 181 w 904"/>
              <a:gd name="T65" fmla="*/ 632 h 903"/>
              <a:gd name="T66" fmla="*/ 171 w 904"/>
              <a:gd name="T67" fmla="*/ 591 h 903"/>
              <a:gd name="T68" fmla="*/ 316 w 904"/>
              <a:gd name="T69" fmla="*/ 430 h 903"/>
              <a:gd name="T70" fmla="*/ 286 w 904"/>
              <a:gd name="T71" fmla="*/ 538 h 903"/>
              <a:gd name="T72" fmla="*/ 271 w 904"/>
              <a:gd name="T73" fmla="*/ 753 h 903"/>
              <a:gd name="T74" fmla="*/ 216 w 904"/>
              <a:gd name="T75" fmla="*/ 757 h 903"/>
              <a:gd name="T76" fmla="*/ 212 w 904"/>
              <a:gd name="T77" fmla="*/ 888 h 903"/>
              <a:gd name="T78" fmla="*/ 218 w 904"/>
              <a:gd name="T79" fmla="*/ 901 h 903"/>
              <a:gd name="T80" fmla="*/ 349 w 904"/>
              <a:gd name="T81" fmla="*/ 903 h 903"/>
              <a:gd name="T82" fmla="*/ 361 w 904"/>
              <a:gd name="T83" fmla="*/ 894 h 903"/>
              <a:gd name="T84" fmla="*/ 361 w 904"/>
              <a:gd name="T85" fmla="*/ 762 h 903"/>
              <a:gd name="T86" fmla="*/ 349 w 904"/>
              <a:gd name="T87" fmla="*/ 753 h 903"/>
              <a:gd name="T88" fmla="*/ 305 w 904"/>
              <a:gd name="T89" fmla="*/ 597 h 903"/>
              <a:gd name="T90" fmla="*/ 343 w 904"/>
              <a:gd name="T91" fmla="*/ 469 h 903"/>
              <a:gd name="T92" fmla="*/ 383 w 904"/>
              <a:gd name="T93" fmla="*/ 426 h 903"/>
              <a:gd name="T94" fmla="*/ 418 w 904"/>
              <a:gd name="T95" fmla="*/ 383 h 903"/>
              <a:gd name="T96" fmla="*/ 471 w 904"/>
              <a:gd name="T97" fmla="*/ 342 h 903"/>
              <a:gd name="T98" fmla="*/ 544 w 904"/>
              <a:gd name="T99" fmla="*/ 315 h 903"/>
              <a:gd name="T100" fmla="*/ 627 w 904"/>
              <a:gd name="T101" fmla="*/ 302 h 903"/>
              <a:gd name="T102" fmla="*/ 754 w 904"/>
              <a:gd name="T103" fmla="*/ 348 h 903"/>
              <a:gd name="T104" fmla="*/ 763 w 904"/>
              <a:gd name="T105" fmla="*/ 360 h 903"/>
              <a:gd name="T106" fmla="*/ 895 w 904"/>
              <a:gd name="T107" fmla="*/ 360 h 903"/>
              <a:gd name="T108" fmla="*/ 904 w 904"/>
              <a:gd name="T109" fmla="*/ 348 h 903"/>
              <a:gd name="T110" fmla="*/ 902 w 904"/>
              <a:gd name="T111" fmla="*/ 217 h 903"/>
              <a:gd name="T112" fmla="*/ 889 w 904"/>
              <a:gd name="T113" fmla="*/ 21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4" h="903">
                <a:moveTo>
                  <a:pt x="889" y="211"/>
                </a:moveTo>
                <a:lnTo>
                  <a:pt x="768" y="211"/>
                </a:lnTo>
                <a:lnTo>
                  <a:pt x="765" y="211"/>
                </a:lnTo>
                <a:lnTo>
                  <a:pt x="763" y="212"/>
                </a:lnTo>
                <a:lnTo>
                  <a:pt x="761" y="213"/>
                </a:lnTo>
                <a:lnTo>
                  <a:pt x="758" y="215"/>
                </a:lnTo>
                <a:lnTo>
                  <a:pt x="756" y="217"/>
                </a:lnTo>
                <a:lnTo>
                  <a:pt x="755" y="220"/>
                </a:lnTo>
                <a:lnTo>
                  <a:pt x="754" y="222"/>
                </a:lnTo>
                <a:lnTo>
                  <a:pt x="754" y="225"/>
                </a:lnTo>
                <a:lnTo>
                  <a:pt x="754" y="271"/>
                </a:lnTo>
                <a:lnTo>
                  <a:pt x="663" y="271"/>
                </a:lnTo>
                <a:lnTo>
                  <a:pt x="627" y="272"/>
                </a:lnTo>
                <a:lnTo>
                  <a:pt x="593" y="275"/>
                </a:lnTo>
                <a:lnTo>
                  <a:pt x="576" y="277"/>
                </a:lnTo>
                <a:lnTo>
                  <a:pt x="561" y="281"/>
                </a:lnTo>
                <a:lnTo>
                  <a:pt x="545" y="284"/>
                </a:lnTo>
                <a:lnTo>
                  <a:pt x="529" y="287"/>
                </a:lnTo>
                <a:lnTo>
                  <a:pt x="513" y="292"/>
                </a:lnTo>
                <a:lnTo>
                  <a:pt x="498" y="298"/>
                </a:lnTo>
                <a:lnTo>
                  <a:pt x="484" y="302"/>
                </a:lnTo>
                <a:lnTo>
                  <a:pt x="470" y="309"/>
                </a:lnTo>
                <a:lnTo>
                  <a:pt x="457" y="315"/>
                </a:lnTo>
                <a:lnTo>
                  <a:pt x="443" y="323"/>
                </a:lnTo>
                <a:lnTo>
                  <a:pt x="431" y="329"/>
                </a:lnTo>
                <a:lnTo>
                  <a:pt x="418" y="337"/>
                </a:lnTo>
                <a:lnTo>
                  <a:pt x="415" y="328"/>
                </a:lnTo>
                <a:lnTo>
                  <a:pt x="409" y="319"/>
                </a:lnTo>
                <a:lnTo>
                  <a:pt x="565" y="163"/>
                </a:lnTo>
                <a:lnTo>
                  <a:pt x="578" y="170"/>
                </a:lnTo>
                <a:lnTo>
                  <a:pt x="590" y="176"/>
                </a:lnTo>
                <a:lnTo>
                  <a:pt x="597" y="178"/>
                </a:lnTo>
                <a:lnTo>
                  <a:pt x="604" y="179"/>
                </a:lnTo>
                <a:lnTo>
                  <a:pt x="610" y="180"/>
                </a:lnTo>
                <a:lnTo>
                  <a:pt x="618" y="180"/>
                </a:lnTo>
                <a:lnTo>
                  <a:pt x="627" y="180"/>
                </a:lnTo>
                <a:lnTo>
                  <a:pt x="636" y="178"/>
                </a:lnTo>
                <a:lnTo>
                  <a:pt x="644" y="176"/>
                </a:lnTo>
                <a:lnTo>
                  <a:pt x="653" y="173"/>
                </a:lnTo>
                <a:lnTo>
                  <a:pt x="661" y="169"/>
                </a:lnTo>
                <a:lnTo>
                  <a:pt x="668" y="164"/>
                </a:lnTo>
                <a:lnTo>
                  <a:pt x="676" y="160"/>
                </a:lnTo>
                <a:lnTo>
                  <a:pt x="681" y="154"/>
                </a:lnTo>
                <a:lnTo>
                  <a:pt x="687" y="147"/>
                </a:lnTo>
                <a:lnTo>
                  <a:pt x="693" y="141"/>
                </a:lnTo>
                <a:lnTo>
                  <a:pt x="697" y="133"/>
                </a:lnTo>
                <a:lnTo>
                  <a:pt x="701" y="125"/>
                </a:lnTo>
                <a:lnTo>
                  <a:pt x="704" y="117"/>
                </a:lnTo>
                <a:lnTo>
                  <a:pt x="706" y="108"/>
                </a:lnTo>
                <a:lnTo>
                  <a:pt x="707" y="99"/>
                </a:lnTo>
                <a:lnTo>
                  <a:pt x="709" y="90"/>
                </a:lnTo>
                <a:lnTo>
                  <a:pt x="707" y="81"/>
                </a:lnTo>
                <a:lnTo>
                  <a:pt x="706" y="72"/>
                </a:lnTo>
                <a:lnTo>
                  <a:pt x="704" y="63"/>
                </a:lnTo>
                <a:lnTo>
                  <a:pt x="701" y="55"/>
                </a:lnTo>
                <a:lnTo>
                  <a:pt x="697" y="47"/>
                </a:lnTo>
                <a:lnTo>
                  <a:pt x="693" y="39"/>
                </a:lnTo>
                <a:lnTo>
                  <a:pt x="687" y="32"/>
                </a:lnTo>
                <a:lnTo>
                  <a:pt x="681" y="25"/>
                </a:lnTo>
                <a:lnTo>
                  <a:pt x="676" y="20"/>
                </a:lnTo>
                <a:lnTo>
                  <a:pt x="668" y="15"/>
                </a:lnTo>
                <a:lnTo>
                  <a:pt x="661" y="11"/>
                </a:lnTo>
                <a:lnTo>
                  <a:pt x="653" y="6"/>
                </a:lnTo>
                <a:lnTo>
                  <a:pt x="644" y="4"/>
                </a:lnTo>
                <a:lnTo>
                  <a:pt x="636" y="2"/>
                </a:lnTo>
                <a:lnTo>
                  <a:pt x="627" y="0"/>
                </a:lnTo>
                <a:lnTo>
                  <a:pt x="618" y="0"/>
                </a:lnTo>
                <a:lnTo>
                  <a:pt x="609" y="0"/>
                </a:lnTo>
                <a:lnTo>
                  <a:pt x="600" y="2"/>
                </a:lnTo>
                <a:lnTo>
                  <a:pt x="591" y="4"/>
                </a:lnTo>
                <a:lnTo>
                  <a:pt x="583" y="6"/>
                </a:lnTo>
                <a:lnTo>
                  <a:pt x="575" y="11"/>
                </a:lnTo>
                <a:lnTo>
                  <a:pt x="567" y="15"/>
                </a:lnTo>
                <a:lnTo>
                  <a:pt x="561" y="20"/>
                </a:lnTo>
                <a:lnTo>
                  <a:pt x="554" y="25"/>
                </a:lnTo>
                <a:lnTo>
                  <a:pt x="548" y="32"/>
                </a:lnTo>
                <a:lnTo>
                  <a:pt x="543" y="39"/>
                </a:lnTo>
                <a:lnTo>
                  <a:pt x="538" y="47"/>
                </a:lnTo>
                <a:lnTo>
                  <a:pt x="535" y="55"/>
                </a:lnTo>
                <a:lnTo>
                  <a:pt x="531" y="63"/>
                </a:lnTo>
                <a:lnTo>
                  <a:pt x="529" y="72"/>
                </a:lnTo>
                <a:lnTo>
                  <a:pt x="528" y="81"/>
                </a:lnTo>
                <a:lnTo>
                  <a:pt x="528" y="90"/>
                </a:lnTo>
                <a:lnTo>
                  <a:pt x="529" y="105"/>
                </a:lnTo>
                <a:lnTo>
                  <a:pt x="532" y="118"/>
                </a:lnTo>
                <a:lnTo>
                  <a:pt x="537" y="131"/>
                </a:lnTo>
                <a:lnTo>
                  <a:pt x="545" y="142"/>
                </a:lnTo>
                <a:lnTo>
                  <a:pt x="388" y="298"/>
                </a:lnTo>
                <a:lnTo>
                  <a:pt x="379" y="293"/>
                </a:lnTo>
                <a:lnTo>
                  <a:pt x="369" y="289"/>
                </a:lnTo>
                <a:lnTo>
                  <a:pt x="358" y="286"/>
                </a:lnTo>
                <a:lnTo>
                  <a:pt x="347" y="285"/>
                </a:lnTo>
                <a:lnTo>
                  <a:pt x="339" y="286"/>
                </a:lnTo>
                <a:lnTo>
                  <a:pt x="331" y="287"/>
                </a:lnTo>
                <a:lnTo>
                  <a:pt x="325" y="289"/>
                </a:lnTo>
                <a:lnTo>
                  <a:pt x="318" y="292"/>
                </a:lnTo>
                <a:lnTo>
                  <a:pt x="311" y="294"/>
                </a:lnTo>
                <a:lnTo>
                  <a:pt x="304" y="299"/>
                </a:lnTo>
                <a:lnTo>
                  <a:pt x="299" y="303"/>
                </a:lnTo>
                <a:lnTo>
                  <a:pt x="294" y="308"/>
                </a:lnTo>
                <a:lnTo>
                  <a:pt x="288" y="313"/>
                </a:lnTo>
                <a:lnTo>
                  <a:pt x="284" y="319"/>
                </a:lnTo>
                <a:lnTo>
                  <a:pt x="281" y="325"/>
                </a:lnTo>
                <a:lnTo>
                  <a:pt x="277" y="332"/>
                </a:lnTo>
                <a:lnTo>
                  <a:pt x="275" y="338"/>
                </a:lnTo>
                <a:lnTo>
                  <a:pt x="273" y="346"/>
                </a:lnTo>
                <a:lnTo>
                  <a:pt x="271" y="353"/>
                </a:lnTo>
                <a:lnTo>
                  <a:pt x="271" y="361"/>
                </a:lnTo>
                <a:lnTo>
                  <a:pt x="273" y="372"/>
                </a:lnTo>
                <a:lnTo>
                  <a:pt x="275" y="383"/>
                </a:lnTo>
                <a:lnTo>
                  <a:pt x="278" y="393"/>
                </a:lnTo>
                <a:lnTo>
                  <a:pt x="284" y="403"/>
                </a:lnTo>
                <a:lnTo>
                  <a:pt x="134" y="553"/>
                </a:lnTo>
                <a:lnTo>
                  <a:pt x="124" y="547"/>
                </a:lnTo>
                <a:lnTo>
                  <a:pt x="113" y="545"/>
                </a:lnTo>
                <a:lnTo>
                  <a:pt x="102" y="543"/>
                </a:lnTo>
                <a:lnTo>
                  <a:pt x="91" y="542"/>
                </a:lnTo>
                <a:lnTo>
                  <a:pt x="82" y="542"/>
                </a:lnTo>
                <a:lnTo>
                  <a:pt x="73" y="544"/>
                </a:lnTo>
                <a:lnTo>
                  <a:pt x="64" y="546"/>
                </a:lnTo>
                <a:lnTo>
                  <a:pt x="56" y="548"/>
                </a:lnTo>
                <a:lnTo>
                  <a:pt x="48" y="553"/>
                </a:lnTo>
                <a:lnTo>
                  <a:pt x="40" y="557"/>
                </a:lnTo>
                <a:lnTo>
                  <a:pt x="33" y="562"/>
                </a:lnTo>
                <a:lnTo>
                  <a:pt x="26" y="568"/>
                </a:lnTo>
                <a:lnTo>
                  <a:pt x="21" y="574"/>
                </a:lnTo>
                <a:lnTo>
                  <a:pt x="16" y="581"/>
                </a:lnTo>
                <a:lnTo>
                  <a:pt x="12" y="589"/>
                </a:lnTo>
                <a:lnTo>
                  <a:pt x="7" y="597"/>
                </a:lnTo>
                <a:lnTo>
                  <a:pt x="5" y="605"/>
                </a:lnTo>
                <a:lnTo>
                  <a:pt x="3" y="614"/>
                </a:lnTo>
                <a:lnTo>
                  <a:pt x="0" y="623"/>
                </a:lnTo>
                <a:lnTo>
                  <a:pt x="0" y="632"/>
                </a:lnTo>
                <a:lnTo>
                  <a:pt x="0" y="641"/>
                </a:lnTo>
                <a:lnTo>
                  <a:pt x="3" y="650"/>
                </a:lnTo>
                <a:lnTo>
                  <a:pt x="5" y="659"/>
                </a:lnTo>
                <a:lnTo>
                  <a:pt x="7" y="667"/>
                </a:lnTo>
                <a:lnTo>
                  <a:pt x="12" y="675"/>
                </a:lnTo>
                <a:lnTo>
                  <a:pt x="16" y="683"/>
                </a:lnTo>
                <a:lnTo>
                  <a:pt x="21" y="690"/>
                </a:lnTo>
                <a:lnTo>
                  <a:pt x="26" y="696"/>
                </a:lnTo>
                <a:lnTo>
                  <a:pt x="33" y="702"/>
                </a:lnTo>
                <a:lnTo>
                  <a:pt x="40" y="706"/>
                </a:lnTo>
                <a:lnTo>
                  <a:pt x="48" y="711"/>
                </a:lnTo>
                <a:lnTo>
                  <a:pt x="56" y="716"/>
                </a:lnTo>
                <a:lnTo>
                  <a:pt x="64" y="718"/>
                </a:lnTo>
                <a:lnTo>
                  <a:pt x="73" y="720"/>
                </a:lnTo>
                <a:lnTo>
                  <a:pt x="82" y="722"/>
                </a:lnTo>
                <a:lnTo>
                  <a:pt x="91" y="722"/>
                </a:lnTo>
                <a:lnTo>
                  <a:pt x="100" y="722"/>
                </a:lnTo>
                <a:lnTo>
                  <a:pt x="109" y="720"/>
                </a:lnTo>
                <a:lnTo>
                  <a:pt x="118" y="718"/>
                </a:lnTo>
                <a:lnTo>
                  <a:pt x="126" y="716"/>
                </a:lnTo>
                <a:lnTo>
                  <a:pt x="134" y="711"/>
                </a:lnTo>
                <a:lnTo>
                  <a:pt x="142" y="706"/>
                </a:lnTo>
                <a:lnTo>
                  <a:pt x="148" y="702"/>
                </a:lnTo>
                <a:lnTo>
                  <a:pt x="155" y="696"/>
                </a:lnTo>
                <a:lnTo>
                  <a:pt x="161" y="690"/>
                </a:lnTo>
                <a:lnTo>
                  <a:pt x="165" y="683"/>
                </a:lnTo>
                <a:lnTo>
                  <a:pt x="170" y="675"/>
                </a:lnTo>
                <a:lnTo>
                  <a:pt x="174" y="667"/>
                </a:lnTo>
                <a:lnTo>
                  <a:pt x="177" y="659"/>
                </a:lnTo>
                <a:lnTo>
                  <a:pt x="179" y="650"/>
                </a:lnTo>
                <a:lnTo>
                  <a:pt x="181" y="641"/>
                </a:lnTo>
                <a:lnTo>
                  <a:pt x="181" y="632"/>
                </a:lnTo>
                <a:lnTo>
                  <a:pt x="181" y="623"/>
                </a:lnTo>
                <a:lnTo>
                  <a:pt x="180" y="615"/>
                </a:lnTo>
                <a:lnTo>
                  <a:pt x="178" y="607"/>
                </a:lnTo>
                <a:lnTo>
                  <a:pt x="174" y="599"/>
                </a:lnTo>
                <a:lnTo>
                  <a:pt x="171" y="591"/>
                </a:lnTo>
                <a:lnTo>
                  <a:pt x="168" y="585"/>
                </a:lnTo>
                <a:lnTo>
                  <a:pt x="163" y="578"/>
                </a:lnTo>
                <a:lnTo>
                  <a:pt x="157" y="571"/>
                </a:lnTo>
                <a:lnTo>
                  <a:pt x="305" y="424"/>
                </a:lnTo>
                <a:lnTo>
                  <a:pt x="316" y="430"/>
                </a:lnTo>
                <a:lnTo>
                  <a:pt x="328" y="433"/>
                </a:lnTo>
                <a:lnTo>
                  <a:pt x="314" y="457"/>
                </a:lnTo>
                <a:lnTo>
                  <a:pt x="303" y="483"/>
                </a:lnTo>
                <a:lnTo>
                  <a:pt x="294" y="510"/>
                </a:lnTo>
                <a:lnTo>
                  <a:pt x="286" y="538"/>
                </a:lnTo>
                <a:lnTo>
                  <a:pt x="279" y="568"/>
                </a:lnTo>
                <a:lnTo>
                  <a:pt x="275" y="598"/>
                </a:lnTo>
                <a:lnTo>
                  <a:pt x="273" y="630"/>
                </a:lnTo>
                <a:lnTo>
                  <a:pt x="271" y="662"/>
                </a:lnTo>
                <a:lnTo>
                  <a:pt x="271" y="753"/>
                </a:lnTo>
                <a:lnTo>
                  <a:pt x="226" y="753"/>
                </a:lnTo>
                <a:lnTo>
                  <a:pt x="223" y="753"/>
                </a:lnTo>
                <a:lnTo>
                  <a:pt x="221" y="754"/>
                </a:lnTo>
                <a:lnTo>
                  <a:pt x="218" y="755"/>
                </a:lnTo>
                <a:lnTo>
                  <a:pt x="216" y="757"/>
                </a:lnTo>
                <a:lnTo>
                  <a:pt x="214" y="760"/>
                </a:lnTo>
                <a:lnTo>
                  <a:pt x="213" y="762"/>
                </a:lnTo>
                <a:lnTo>
                  <a:pt x="212" y="764"/>
                </a:lnTo>
                <a:lnTo>
                  <a:pt x="212" y="767"/>
                </a:lnTo>
                <a:lnTo>
                  <a:pt x="212" y="888"/>
                </a:lnTo>
                <a:lnTo>
                  <a:pt x="212" y="891"/>
                </a:lnTo>
                <a:lnTo>
                  <a:pt x="213" y="894"/>
                </a:lnTo>
                <a:lnTo>
                  <a:pt x="214" y="896"/>
                </a:lnTo>
                <a:lnTo>
                  <a:pt x="216" y="898"/>
                </a:lnTo>
                <a:lnTo>
                  <a:pt x="218" y="901"/>
                </a:lnTo>
                <a:lnTo>
                  <a:pt x="221" y="902"/>
                </a:lnTo>
                <a:lnTo>
                  <a:pt x="223" y="903"/>
                </a:lnTo>
                <a:lnTo>
                  <a:pt x="226" y="903"/>
                </a:lnTo>
                <a:lnTo>
                  <a:pt x="347" y="903"/>
                </a:lnTo>
                <a:lnTo>
                  <a:pt x="349" y="903"/>
                </a:lnTo>
                <a:lnTo>
                  <a:pt x="353" y="902"/>
                </a:lnTo>
                <a:lnTo>
                  <a:pt x="355" y="901"/>
                </a:lnTo>
                <a:lnTo>
                  <a:pt x="357" y="898"/>
                </a:lnTo>
                <a:lnTo>
                  <a:pt x="360" y="896"/>
                </a:lnTo>
                <a:lnTo>
                  <a:pt x="361" y="894"/>
                </a:lnTo>
                <a:lnTo>
                  <a:pt x="362" y="891"/>
                </a:lnTo>
                <a:lnTo>
                  <a:pt x="362" y="888"/>
                </a:lnTo>
                <a:lnTo>
                  <a:pt x="362" y="767"/>
                </a:lnTo>
                <a:lnTo>
                  <a:pt x="362" y="764"/>
                </a:lnTo>
                <a:lnTo>
                  <a:pt x="361" y="762"/>
                </a:lnTo>
                <a:lnTo>
                  <a:pt x="360" y="760"/>
                </a:lnTo>
                <a:lnTo>
                  <a:pt x="357" y="757"/>
                </a:lnTo>
                <a:lnTo>
                  <a:pt x="355" y="755"/>
                </a:lnTo>
                <a:lnTo>
                  <a:pt x="353" y="754"/>
                </a:lnTo>
                <a:lnTo>
                  <a:pt x="349" y="753"/>
                </a:lnTo>
                <a:lnTo>
                  <a:pt x="347" y="753"/>
                </a:lnTo>
                <a:lnTo>
                  <a:pt x="302" y="753"/>
                </a:lnTo>
                <a:lnTo>
                  <a:pt x="302" y="662"/>
                </a:lnTo>
                <a:lnTo>
                  <a:pt x="303" y="629"/>
                </a:lnTo>
                <a:lnTo>
                  <a:pt x="305" y="597"/>
                </a:lnTo>
                <a:lnTo>
                  <a:pt x="310" y="566"/>
                </a:lnTo>
                <a:lnTo>
                  <a:pt x="317" y="537"/>
                </a:lnTo>
                <a:lnTo>
                  <a:pt x="326" y="509"/>
                </a:lnTo>
                <a:lnTo>
                  <a:pt x="336" y="482"/>
                </a:lnTo>
                <a:lnTo>
                  <a:pt x="343" y="469"/>
                </a:lnTo>
                <a:lnTo>
                  <a:pt x="348" y="457"/>
                </a:lnTo>
                <a:lnTo>
                  <a:pt x="355" y="446"/>
                </a:lnTo>
                <a:lnTo>
                  <a:pt x="363" y="434"/>
                </a:lnTo>
                <a:lnTo>
                  <a:pt x="373" y="431"/>
                </a:lnTo>
                <a:lnTo>
                  <a:pt x="383" y="426"/>
                </a:lnTo>
                <a:lnTo>
                  <a:pt x="393" y="420"/>
                </a:lnTo>
                <a:lnTo>
                  <a:pt x="401" y="413"/>
                </a:lnTo>
                <a:lnTo>
                  <a:pt x="408" y="404"/>
                </a:lnTo>
                <a:lnTo>
                  <a:pt x="414" y="395"/>
                </a:lnTo>
                <a:lnTo>
                  <a:pt x="418" y="383"/>
                </a:lnTo>
                <a:lnTo>
                  <a:pt x="421" y="372"/>
                </a:lnTo>
                <a:lnTo>
                  <a:pt x="433" y="364"/>
                </a:lnTo>
                <a:lnTo>
                  <a:pt x="445" y="356"/>
                </a:lnTo>
                <a:lnTo>
                  <a:pt x="458" y="348"/>
                </a:lnTo>
                <a:lnTo>
                  <a:pt x="471" y="342"/>
                </a:lnTo>
                <a:lnTo>
                  <a:pt x="485" y="335"/>
                </a:lnTo>
                <a:lnTo>
                  <a:pt x="498" y="329"/>
                </a:lnTo>
                <a:lnTo>
                  <a:pt x="513" y="324"/>
                </a:lnTo>
                <a:lnTo>
                  <a:pt x="529" y="319"/>
                </a:lnTo>
                <a:lnTo>
                  <a:pt x="544" y="315"/>
                </a:lnTo>
                <a:lnTo>
                  <a:pt x="559" y="311"/>
                </a:lnTo>
                <a:lnTo>
                  <a:pt x="576" y="308"/>
                </a:lnTo>
                <a:lnTo>
                  <a:pt x="593" y="306"/>
                </a:lnTo>
                <a:lnTo>
                  <a:pt x="610" y="303"/>
                </a:lnTo>
                <a:lnTo>
                  <a:pt x="627" y="302"/>
                </a:lnTo>
                <a:lnTo>
                  <a:pt x="645" y="301"/>
                </a:lnTo>
                <a:lnTo>
                  <a:pt x="663" y="301"/>
                </a:lnTo>
                <a:lnTo>
                  <a:pt x="754" y="301"/>
                </a:lnTo>
                <a:lnTo>
                  <a:pt x="754" y="346"/>
                </a:lnTo>
                <a:lnTo>
                  <a:pt x="754" y="348"/>
                </a:lnTo>
                <a:lnTo>
                  <a:pt x="755" y="352"/>
                </a:lnTo>
                <a:lnTo>
                  <a:pt x="756" y="354"/>
                </a:lnTo>
                <a:lnTo>
                  <a:pt x="758" y="356"/>
                </a:lnTo>
                <a:lnTo>
                  <a:pt x="761" y="359"/>
                </a:lnTo>
                <a:lnTo>
                  <a:pt x="763" y="360"/>
                </a:lnTo>
                <a:lnTo>
                  <a:pt x="765" y="361"/>
                </a:lnTo>
                <a:lnTo>
                  <a:pt x="768" y="361"/>
                </a:lnTo>
                <a:lnTo>
                  <a:pt x="889" y="361"/>
                </a:lnTo>
                <a:lnTo>
                  <a:pt x="892" y="361"/>
                </a:lnTo>
                <a:lnTo>
                  <a:pt x="895" y="360"/>
                </a:lnTo>
                <a:lnTo>
                  <a:pt x="897" y="359"/>
                </a:lnTo>
                <a:lnTo>
                  <a:pt x="899" y="356"/>
                </a:lnTo>
                <a:lnTo>
                  <a:pt x="902" y="354"/>
                </a:lnTo>
                <a:lnTo>
                  <a:pt x="903" y="352"/>
                </a:lnTo>
                <a:lnTo>
                  <a:pt x="904" y="348"/>
                </a:lnTo>
                <a:lnTo>
                  <a:pt x="904" y="346"/>
                </a:lnTo>
                <a:lnTo>
                  <a:pt x="904" y="225"/>
                </a:lnTo>
                <a:lnTo>
                  <a:pt x="904" y="222"/>
                </a:lnTo>
                <a:lnTo>
                  <a:pt x="903" y="220"/>
                </a:lnTo>
                <a:lnTo>
                  <a:pt x="902" y="217"/>
                </a:lnTo>
                <a:lnTo>
                  <a:pt x="899" y="215"/>
                </a:lnTo>
                <a:lnTo>
                  <a:pt x="897" y="213"/>
                </a:lnTo>
                <a:lnTo>
                  <a:pt x="895" y="212"/>
                </a:lnTo>
                <a:lnTo>
                  <a:pt x="892" y="211"/>
                </a:lnTo>
                <a:lnTo>
                  <a:pt x="889" y="211"/>
                </a:lnTo>
                <a:close/>
              </a:path>
            </a:pathLst>
          </a:custGeom>
          <a:solidFill>
            <a:schemeClr val="bg1"/>
          </a:solidFill>
          <a:ln>
            <a:noFill/>
          </a:ln>
          <a:extLst/>
        </p:spPr>
        <p:txBody>
          <a:bodyPr vert="horz" wrap="square" lIns="142577" tIns="71289" rIns="142577" bIns="71289" numCol="1" anchor="t" anchorCtr="0" compatLnSpc="1">
            <a:prstTxWarp prst="textNoShape">
              <a:avLst/>
            </a:prstTxWarp>
          </a:bodyPr>
          <a:lstStyle/>
          <a:p>
            <a:endParaRPr lang="en-US" sz="2807" dirty="0"/>
          </a:p>
        </p:txBody>
      </p: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11122817" y="8350551"/>
            <a:ext cx="527139" cy="530137"/>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7" tIns="71289" rIns="142577" bIns="71289" numCol="1" anchor="t" anchorCtr="0" compatLnSpc="1">
              <a:prstTxWarp prst="textNoShape">
                <a:avLst/>
              </a:prstTxWarp>
            </a:bodyPr>
            <a:lstStyle/>
            <a:p>
              <a:endParaRPr lang="en-US" sz="2807" dirty="0"/>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7" tIns="71289" rIns="142577" bIns="71289" numCol="1" anchor="t" anchorCtr="0" compatLnSpc="1">
              <a:prstTxWarp prst="textNoShape">
                <a:avLst/>
              </a:prstTxWarp>
            </a:bodyPr>
            <a:lstStyle/>
            <a:p>
              <a:endParaRPr lang="en-US" sz="2807" dirty="0"/>
            </a:p>
          </p:txBody>
        </p:sp>
      </p:grpSp>
      <p:grpSp>
        <p:nvGrpSpPr>
          <p:cNvPr id="39" name="Group 38" descr="Icon of gears. ">
            <a:extLst>
              <a:ext uri="{FF2B5EF4-FFF2-40B4-BE49-F238E27FC236}">
                <a16:creationId xmlns:a16="http://schemas.microsoft.com/office/drawing/2014/main" id="{5BC0E3F0-447D-4721-AB1F-C8243BA36671}"/>
              </a:ext>
            </a:extLst>
          </p:cNvPr>
          <p:cNvGrpSpPr/>
          <p:nvPr/>
        </p:nvGrpSpPr>
        <p:grpSpPr>
          <a:xfrm>
            <a:off x="7355866" y="8347558"/>
            <a:ext cx="536126" cy="536126"/>
            <a:chOff x="7613650" y="1387475"/>
            <a:chExt cx="284163" cy="284163"/>
          </a:xfrm>
          <a:solidFill>
            <a:schemeClr val="bg1"/>
          </a:solidFill>
        </p:grpSpPr>
        <p:sp>
          <p:nvSpPr>
            <p:cNvPr id="40" name="Freeform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7" tIns="71289" rIns="142577" bIns="71289" numCol="1" anchor="t" anchorCtr="0" compatLnSpc="1">
              <a:prstTxWarp prst="textNoShape">
                <a:avLst/>
              </a:prstTxWarp>
            </a:bodyPr>
            <a:lstStyle/>
            <a:p>
              <a:endParaRPr lang="en-US" sz="2807" dirty="0"/>
            </a:p>
          </p:txBody>
        </p:sp>
        <p:sp>
          <p:nvSpPr>
            <p:cNvPr id="41" name="Freeform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2577" tIns="71289" rIns="142577" bIns="71289" numCol="1" anchor="t" anchorCtr="0" compatLnSpc="1">
              <a:prstTxWarp prst="textNoShape">
                <a:avLst/>
              </a:prstTxWarp>
            </a:bodyPr>
            <a:lstStyle/>
            <a:p>
              <a:endParaRPr lang="en-US" sz="2807" dirty="0"/>
            </a:p>
          </p:txBody>
        </p:sp>
      </p:grpSp>
      <p:sp>
        <p:nvSpPr>
          <p:cNvPr id="43" name="Freeform 1676" descr="Icon of check box. ">
            <a:extLst>
              <a:ext uri="{FF2B5EF4-FFF2-40B4-BE49-F238E27FC236}">
                <a16:creationId xmlns:a16="http://schemas.microsoft.com/office/drawing/2014/main" id="{6FB02354-C73F-4DCF-8004-E9CCA66963EA}"/>
              </a:ext>
            </a:extLst>
          </p:cNvPr>
          <p:cNvSpPr>
            <a:spLocks noEditPoints="1"/>
          </p:cNvSpPr>
          <p:nvPr/>
        </p:nvSpPr>
        <p:spPr bwMode="auto">
          <a:xfrm>
            <a:off x="7359009" y="2806335"/>
            <a:ext cx="539121" cy="539121"/>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a:extLst/>
        </p:spPr>
        <p:txBody>
          <a:bodyPr vert="horz" wrap="square" lIns="142577" tIns="71289" rIns="142577" bIns="71289" numCol="1" anchor="t" anchorCtr="0" compatLnSpc="1">
            <a:prstTxWarp prst="textNoShape">
              <a:avLst/>
            </a:prstTxWarp>
          </a:bodyPr>
          <a:lstStyle/>
          <a:p>
            <a:endParaRPr lang="en-US" sz="2807" dirty="0"/>
          </a:p>
        </p:txBody>
      </p:sp>
      <p:cxnSp>
        <p:nvCxnSpPr>
          <p:cNvPr id="44" name="Straight Connector 43">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9453174" y="3059520"/>
            <a:ext cx="34946" cy="5509676"/>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056776" y="4645387"/>
            <a:ext cx="5622886" cy="2395784"/>
          </a:xfrm>
          <a:prstGeom prst="rect">
            <a:avLst/>
          </a:prstGeom>
          <a:noFill/>
        </p:spPr>
        <p:txBody>
          <a:bodyPr wrap="none" rtlCol="0">
            <a:spAutoFit/>
          </a:bodyPr>
          <a:lstStyle/>
          <a:p>
            <a:pPr marL="445541" indent="-445541">
              <a:buFont typeface="Arial" panose="020B0604020202020204" pitchFamily="34" charset="0"/>
              <a:buChar char="•"/>
            </a:pPr>
            <a:r>
              <a:rPr lang="en-US" sz="3742" dirty="0">
                <a:latin typeface="Segoe UI" panose="020B0502040204020203" pitchFamily="34" charset="0"/>
                <a:cs typeface="Segoe UI" panose="020B0502040204020203" pitchFamily="34" charset="0"/>
              </a:rPr>
              <a:t>Individual Assistance</a:t>
            </a:r>
          </a:p>
          <a:p>
            <a:pPr marL="445541" indent="-445541">
              <a:buFont typeface="Arial" panose="020B0604020202020204" pitchFamily="34" charset="0"/>
              <a:buChar char="•"/>
            </a:pPr>
            <a:r>
              <a:rPr lang="en-US" sz="3742" dirty="0">
                <a:latin typeface="Segoe UI" panose="020B0502040204020203" pitchFamily="34" charset="0"/>
                <a:cs typeface="Segoe UI" panose="020B0502040204020203" pitchFamily="34" charset="0"/>
              </a:rPr>
              <a:t>Creation of Materials</a:t>
            </a:r>
          </a:p>
          <a:p>
            <a:pPr marL="445541" indent="-445541">
              <a:buFont typeface="Arial" panose="020B0604020202020204" pitchFamily="34" charset="0"/>
              <a:buChar char="•"/>
            </a:pPr>
            <a:r>
              <a:rPr lang="en-US" sz="3742" dirty="0">
                <a:latin typeface="Segoe UI" panose="020B0502040204020203" pitchFamily="34" charset="0"/>
                <a:cs typeface="Segoe UI" panose="020B0502040204020203" pitchFamily="34" charset="0"/>
              </a:rPr>
              <a:t>Webinars &amp; Workshops</a:t>
            </a:r>
          </a:p>
          <a:p>
            <a:pPr marL="445541" indent="-445541">
              <a:buFont typeface="Arial" panose="020B0604020202020204" pitchFamily="34" charset="0"/>
              <a:buChar char="•"/>
            </a:pPr>
            <a:r>
              <a:rPr lang="en-US" sz="3742" dirty="0">
                <a:latin typeface="Segoe UI" panose="020B0502040204020203" pitchFamily="34" charset="0"/>
                <a:cs typeface="Segoe UI" panose="020B0502040204020203" pitchFamily="34" charset="0"/>
              </a:rPr>
              <a:t>Youth Engagement</a:t>
            </a:r>
          </a:p>
        </p:txBody>
      </p:sp>
      <p:sp>
        <p:nvSpPr>
          <p:cNvPr id="45" name="TextBox 44"/>
          <p:cNvSpPr txBox="1"/>
          <p:nvPr/>
        </p:nvSpPr>
        <p:spPr>
          <a:xfrm>
            <a:off x="10657916" y="4637414"/>
            <a:ext cx="8352397" cy="2971647"/>
          </a:xfrm>
          <a:prstGeom prst="rect">
            <a:avLst/>
          </a:prstGeom>
          <a:noFill/>
        </p:spPr>
        <p:txBody>
          <a:bodyPr wrap="square" rtlCol="0">
            <a:spAutoFit/>
          </a:bodyPr>
          <a:lstStyle/>
          <a:p>
            <a:pPr marL="445541" indent="-445541">
              <a:buFont typeface="Arial" panose="020B0604020202020204" pitchFamily="34" charset="0"/>
              <a:buChar char="•"/>
            </a:pPr>
            <a:r>
              <a:rPr lang="en-US" sz="3742" dirty="0">
                <a:latin typeface="Segoe UI" panose="020B0502040204020203" pitchFamily="34" charset="0"/>
                <a:cs typeface="Segoe UI" panose="020B0502040204020203" pitchFamily="34" charset="0"/>
              </a:rPr>
              <a:t>Individual Assistance</a:t>
            </a:r>
          </a:p>
          <a:p>
            <a:pPr marL="445541" indent="-445541">
              <a:buFont typeface="Arial" panose="020B0604020202020204" pitchFamily="34" charset="0"/>
              <a:buChar char="•"/>
            </a:pPr>
            <a:r>
              <a:rPr lang="en-US" sz="3742" dirty="0">
                <a:latin typeface="Segoe UI" panose="020B0502040204020203" pitchFamily="34" charset="0"/>
                <a:cs typeface="Segoe UI" panose="020B0502040204020203" pitchFamily="34" charset="0"/>
              </a:rPr>
              <a:t>Creation of Materials</a:t>
            </a:r>
          </a:p>
          <a:p>
            <a:pPr marL="445541" indent="-445541">
              <a:buFont typeface="Arial" panose="020B0604020202020204" pitchFamily="34" charset="0"/>
              <a:buChar char="•"/>
            </a:pPr>
            <a:r>
              <a:rPr lang="en-US" sz="3742" dirty="0">
                <a:latin typeface="Segoe UI" panose="020B0502040204020203" pitchFamily="34" charset="0"/>
                <a:cs typeface="Segoe UI" panose="020B0502040204020203" pitchFamily="34" charset="0"/>
              </a:rPr>
              <a:t>Webinars &amp; Workshops</a:t>
            </a:r>
          </a:p>
          <a:p>
            <a:pPr marL="445541" indent="-445541">
              <a:buFont typeface="Arial" panose="020B0604020202020204" pitchFamily="34" charset="0"/>
              <a:buChar char="•"/>
            </a:pPr>
            <a:r>
              <a:rPr lang="en-US" sz="3742" dirty="0">
                <a:latin typeface="Segoe UI" panose="020B0502040204020203" pitchFamily="34" charset="0"/>
                <a:cs typeface="Segoe UI" panose="020B0502040204020203" pitchFamily="34" charset="0"/>
              </a:rPr>
              <a:t>Local, state and national system change / advisory groups</a:t>
            </a:r>
          </a:p>
        </p:txBody>
      </p:sp>
      <p:pic>
        <p:nvPicPr>
          <p:cNvPr id="46" name="Picture 4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922800" y="8176920"/>
            <a:ext cx="3805973" cy="11921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6778" y="7604398"/>
            <a:ext cx="1310414" cy="1310414"/>
          </a:xfrm>
          <a:prstGeom prst="rect">
            <a:avLst/>
          </a:prstGeom>
        </p:spPr>
      </p:pic>
      <p:sp>
        <p:nvSpPr>
          <p:cNvPr id="6" name="TextBox 5"/>
          <p:cNvSpPr txBox="1"/>
          <p:nvPr/>
        </p:nvSpPr>
        <p:spPr>
          <a:xfrm>
            <a:off x="3367193" y="7939883"/>
            <a:ext cx="4880823" cy="764184"/>
          </a:xfrm>
          <a:prstGeom prst="rect">
            <a:avLst/>
          </a:prstGeom>
          <a:noFill/>
        </p:spPr>
        <p:txBody>
          <a:bodyPr wrap="none" rtlCol="0">
            <a:spAutoFit/>
          </a:bodyPr>
          <a:lstStyle/>
          <a:p>
            <a:r>
              <a:rPr lang="en-US" sz="2183" dirty="0">
                <a:latin typeface="Segoe UI Semibold" panose="020B0702040204020203" pitchFamily="34" charset="0"/>
                <a:cs typeface="Segoe UI Semibold" panose="020B0702040204020203" pitchFamily="34" charset="0"/>
              </a:rPr>
              <a:t>U.S. Department of Education</a:t>
            </a:r>
          </a:p>
          <a:p>
            <a:r>
              <a:rPr lang="en-US" sz="2183" dirty="0">
                <a:latin typeface="Segoe UI Semibold" panose="020B0702040204020203" pitchFamily="34" charset="0"/>
                <a:cs typeface="Segoe UI Semibold" panose="020B0702040204020203" pitchFamily="34" charset="0"/>
              </a:rPr>
              <a:t>Office of Special Education Programs</a:t>
            </a:r>
          </a:p>
        </p:txBody>
      </p:sp>
      <p:sp>
        <p:nvSpPr>
          <p:cNvPr id="9" name="TextBox 8"/>
          <p:cNvSpPr txBox="1"/>
          <p:nvPr/>
        </p:nvSpPr>
        <p:spPr>
          <a:xfrm>
            <a:off x="2513660" y="3638905"/>
            <a:ext cx="4553939" cy="404278"/>
          </a:xfrm>
          <a:prstGeom prst="rect">
            <a:avLst/>
          </a:prstGeom>
          <a:noFill/>
        </p:spPr>
        <p:txBody>
          <a:bodyPr wrap="none" rtlCol="0">
            <a:spAutoFit/>
          </a:bodyPr>
          <a:lstStyle/>
          <a:p>
            <a:r>
              <a:rPr lang="en-US" sz="2027" dirty="0">
                <a:latin typeface="Segoe UI Semibold" panose="020B0702040204020203" pitchFamily="34" charset="0"/>
                <a:cs typeface="Segoe UI Semibold" panose="020B0702040204020203" pitchFamily="34" charset="0"/>
              </a:rPr>
              <a:t>Parent Training &amp; Information Center</a:t>
            </a:r>
          </a:p>
        </p:txBody>
      </p:sp>
      <p:sp>
        <p:nvSpPr>
          <p:cNvPr id="47" name="TextBox 46"/>
          <p:cNvSpPr txBox="1"/>
          <p:nvPr/>
        </p:nvSpPr>
        <p:spPr>
          <a:xfrm>
            <a:off x="11467255" y="3798671"/>
            <a:ext cx="5264775" cy="404278"/>
          </a:xfrm>
          <a:prstGeom prst="rect">
            <a:avLst/>
          </a:prstGeom>
          <a:noFill/>
        </p:spPr>
        <p:txBody>
          <a:bodyPr wrap="none" rtlCol="0">
            <a:spAutoFit/>
          </a:bodyPr>
          <a:lstStyle/>
          <a:p>
            <a:r>
              <a:rPr lang="en-US" sz="2027" dirty="0">
                <a:latin typeface="Segoe UI Semibold" panose="020B0702040204020203" pitchFamily="34" charset="0"/>
                <a:cs typeface="Segoe UI Semibold" panose="020B0702040204020203" pitchFamily="34" charset="0"/>
              </a:rPr>
              <a:t>Family to Family Health Information Center</a:t>
            </a:r>
          </a:p>
        </p:txBody>
      </p:sp>
      <p:pic>
        <p:nvPicPr>
          <p:cNvPr id="48" name="Picture 4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99144" y="9086842"/>
            <a:ext cx="777951" cy="777951"/>
          </a:xfrm>
          <a:prstGeom prst="rect">
            <a:avLst/>
          </a:prstGeom>
        </p:spPr>
      </p:pic>
    </p:spTree>
    <p:extLst>
      <p:ext uri="{BB962C8B-B14F-4D97-AF65-F5344CB8AC3E}">
        <p14:creationId xmlns:p14="http://schemas.microsoft.com/office/powerpoint/2010/main" val="1255038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364CFD90-D0E1-4BC3-9D8B-7503E2632C39}"/>
              </a:ext>
              <a:ext uri="{C183D7F6-B498-43B3-948B-1728B52AA6E4}">
                <adec:decorative xmlns:adec="http://schemas.microsoft.com/office/drawing/2017/decorative" val="1"/>
              </a:ext>
            </a:extLst>
          </p:cNvPr>
          <p:cNvSpPr/>
          <p:nvPr/>
        </p:nvSpPr>
        <p:spPr>
          <a:xfrm>
            <a:off x="6411031" y="2683276"/>
            <a:ext cx="6188253" cy="618825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7" dirty="0"/>
          </a:p>
        </p:txBody>
      </p:sp>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569370"/>
            <a:ext cx="16396395" cy="2066877"/>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12638888" y="815376"/>
            <a:ext cx="63714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404012" y="447246"/>
            <a:ext cx="18297426" cy="13295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tx1">
                    <a:lumMod val="75000"/>
                    <a:lumOff val="25000"/>
                  </a:schemeClr>
                </a:solidFill>
                <a:latin typeface="+mn-lt"/>
              </a:rPr>
              <a:t>Funded Partnerships</a:t>
            </a:r>
            <a:br>
              <a:rPr lang="en-US" sz="4800" dirty="0">
                <a:solidFill>
                  <a:schemeClr val="tx1">
                    <a:lumMod val="75000"/>
                    <a:lumOff val="25000"/>
                  </a:schemeClr>
                </a:solidFill>
                <a:latin typeface="+mn-lt"/>
              </a:rPr>
            </a:br>
            <a:endParaRPr lang="en-US" sz="4800" dirty="0">
              <a:solidFill>
                <a:schemeClr val="tx1">
                  <a:lumMod val="75000"/>
                  <a:lumOff val="25000"/>
                </a:schemeClr>
              </a:solidFill>
              <a:latin typeface="+mn-lt"/>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1" y="815376"/>
            <a:ext cx="63714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D6178536-4D8A-4FF2-BBDC-4B3E7E0FCF26}"/>
              </a:ext>
              <a:ext uri="{C183D7F6-B498-43B3-948B-1728B52AA6E4}">
                <adec:decorative xmlns:adec="http://schemas.microsoft.com/office/drawing/2017/decorative" val="1"/>
              </a:ext>
            </a:extLst>
          </p:cNvPr>
          <p:cNvSpPr/>
          <p:nvPr/>
        </p:nvSpPr>
        <p:spPr>
          <a:xfrm>
            <a:off x="10826967" y="2516480"/>
            <a:ext cx="6198948" cy="1155396"/>
          </a:xfrm>
          <a:prstGeom prst="roundRect">
            <a:avLst>
              <a:gd name="adj" fmla="val 50000"/>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7" b="1" dirty="0">
                <a:latin typeface="Segoe UI Black" panose="020B0A02040204020203" pitchFamily="34" charset="0"/>
                <a:ea typeface="Segoe UI Black" panose="020B0A02040204020203" pitchFamily="34" charset="0"/>
              </a:rPr>
              <a:t>NCDPI</a:t>
            </a:r>
          </a:p>
          <a:p>
            <a:pPr algn="ctr"/>
            <a:r>
              <a:rPr lang="en-US" sz="2183" b="1" dirty="0">
                <a:latin typeface="Segoe UI Black" panose="020B0A02040204020203" pitchFamily="34" charset="0"/>
                <a:ea typeface="Segoe UI Black" panose="020B0A02040204020203" pitchFamily="34" charset="0"/>
              </a:rPr>
              <a:t>Office of Exceptional Children</a:t>
            </a:r>
          </a:p>
        </p:txBody>
      </p:sp>
      <p:sp>
        <p:nvSpPr>
          <p:cNvPr id="15" name="Oval 14">
            <a:extLst>
              <a:ext uri="{FF2B5EF4-FFF2-40B4-BE49-F238E27FC236}">
                <a16:creationId xmlns:a16="http://schemas.microsoft.com/office/drawing/2014/main" id="{416F1356-9015-4B5C-9C64-3C1D963E5F59}"/>
              </a:ext>
              <a:ext uri="{C183D7F6-B498-43B3-948B-1728B52AA6E4}">
                <adec:decorative xmlns:adec="http://schemas.microsoft.com/office/drawing/2017/decorative" val="1"/>
              </a:ext>
            </a:extLst>
          </p:cNvPr>
          <p:cNvSpPr/>
          <p:nvPr/>
        </p:nvSpPr>
        <p:spPr>
          <a:xfrm>
            <a:off x="10401215" y="2361487"/>
            <a:ext cx="1465378" cy="1465378"/>
          </a:xfrm>
          <a:prstGeom prst="ellipse">
            <a:avLst/>
          </a:prstGeom>
          <a:solidFill>
            <a:srgbClr val="009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7" dirty="0"/>
          </a:p>
        </p:txBody>
      </p:sp>
      <p:sp>
        <p:nvSpPr>
          <p:cNvPr id="19" name="Rectangle: Rounded Corners 18">
            <a:extLst>
              <a:ext uri="{FF2B5EF4-FFF2-40B4-BE49-F238E27FC236}">
                <a16:creationId xmlns:a16="http://schemas.microsoft.com/office/drawing/2014/main" id="{EB7F2E37-0ACF-4E8A-9C1D-EC5B65BA2906}"/>
              </a:ext>
              <a:ext uri="{C183D7F6-B498-43B3-948B-1728B52AA6E4}">
                <adec:decorative xmlns:adec="http://schemas.microsoft.com/office/drawing/2017/decorative" val="1"/>
              </a:ext>
            </a:extLst>
          </p:cNvPr>
          <p:cNvSpPr/>
          <p:nvPr/>
        </p:nvSpPr>
        <p:spPr>
          <a:xfrm>
            <a:off x="11995309" y="5199706"/>
            <a:ext cx="6153599" cy="1155396"/>
          </a:xfrm>
          <a:prstGeom prst="roundRect">
            <a:avLst>
              <a:gd name="adj" fmla="val 50000"/>
            </a:avLst>
          </a:prstGeom>
          <a:solidFill>
            <a:srgbClr val="009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95" dirty="0">
                <a:latin typeface="Segoe UI Black" panose="020B0A02040204020203" pitchFamily="34" charset="0"/>
                <a:ea typeface="Segoe UI Black" panose="020B0A02040204020203" pitchFamily="34" charset="0"/>
              </a:rPr>
              <a:t>NCDPI</a:t>
            </a:r>
          </a:p>
          <a:p>
            <a:pPr algn="ctr"/>
            <a:r>
              <a:rPr lang="en-US" sz="2183" dirty="0">
                <a:latin typeface="Segoe UI Black" panose="020B0A02040204020203" pitchFamily="34" charset="0"/>
                <a:ea typeface="Segoe UI Black" panose="020B0A02040204020203" pitchFamily="34" charset="0"/>
              </a:rPr>
              <a:t>NC State Improvement Project</a:t>
            </a:r>
          </a:p>
        </p:txBody>
      </p:sp>
      <p:sp>
        <p:nvSpPr>
          <p:cNvPr id="20" name="Oval 19">
            <a:extLst>
              <a:ext uri="{FF2B5EF4-FFF2-40B4-BE49-F238E27FC236}">
                <a16:creationId xmlns:a16="http://schemas.microsoft.com/office/drawing/2014/main" id="{88F812F5-70AF-4FBD-80D9-D59B3C456D5E}"/>
              </a:ext>
              <a:ext uri="{C183D7F6-B498-43B3-948B-1728B52AA6E4}">
                <adec:decorative xmlns:adec="http://schemas.microsoft.com/office/drawing/2017/decorative" val="1"/>
              </a:ext>
            </a:extLst>
          </p:cNvPr>
          <p:cNvSpPr/>
          <p:nvPr/>
        </p:nvSpPr>
        <p:spPr>
          <a:xfrm>
            <a:off x="11307860" y="5044713"/>
            <a:ext cx="1465378" cy="1465378"/>
          </a:xfrm>
          <a:prstGeom prst="ellipse">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7" dirty="0"/>
          </a:p>
        </p:txBody>
      </p:sp>
      <p:sp>
        <p:nvSpPr>
          <p:cNvPr id="21" name="Rectangle: Rounded Corners 20">
            <a:extLst>
              <a:ext uri="{FF2B5EF4-FFF2-40B4-BE49-F238E27FC236}">
                <a16:creationId xmlns:a16="http://schemas.microsoft.com/office/drawing/2014/main" id="{952C5002-7E64-4069-ACA0-6876E54A9B46}"/>
              </a:ext>
              <a:ext uri="{C183D7F6-B498-43B3-948B-1728B52AA6E4}">
                <adec:decorative xmlns:adec="http://schemas.microsoft.com/office/drawing/2017/decorative" val="1"/>
              </a:ext>
            </a:extLst>
          </p:cNvPr>
          <p:cNvSpPr/>
          <p:nvPr/>
        </p:nvSpPr>
        <p:spPr>
          <a:xfrm>
            <a:off x="10826968" y="8037923"/>
            <a:ext cx="5708044" cy="1155396"/>
          </a:xfrm>
          <a:prstGeom prst="roundRect">
            <a:avLst>
              <a:gd name="adj" fmla="val 50000"/>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95" dirty="0">
                <a:latin typeface="Segoe UI Black" panose="020B0A02040204020203" pitchFamily="34" charset="0"/>
                <a:ea typeface="Segoe UI Black" panose="020B0A02040204020203" pitchFamily="34" charset="0"/>
              </a:rPr>
              <a:t>Short Term Projects</a:t>
            </a:r>
          </a:p>
        </p:txBody>
      </p:sp>
      <p:sp>
        <p:nvSpPr>
          <p:cNvPr id="22" name="Oval 21">
            <a:extLst>
              <a:ext uri="{FF2B5EF4-FFF2-40B4-BE49-F238E27FC236}">
                <a16:creationId xmlns:a16="http://schemas.microsoft.com/office/drawing/2014/main" id="{A49C5F3A-6F0D-4A0F-AE6E-92F342C22ACD}"/>
              </a:ext>
              <a:ext uri="{C183D7F6-B498-43B3-948B-1728B52AA6E4}">
                <adec:decorative xmlns:adec="http://schemas.microsoft.com/office/drawing/2017/decorative" val="1"/>
              </a:ext>
            </a:extLst>
          </p:cNvPr>
          <p:cNvSpPr/>
          <p:nvPr/>
        </p:nvSpPr>
        <p:spPr>
          <a:xfrm>
            <a:off x="10460622" y="7882930"/>
            <a:ext cx="1465378" cy="1465378"/>
          </a:xfrm>
          <a:prstGeom prst="ellipse">
            <a:avLst/>
          </a:prstGeom>
          <a:solidFill>
            <a:srgbClr val="009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7" dirty="0"/>
          </a:p>
        </p:txBody>
      </p:sp>
      <p:sp>
        <p:nvSpPr>
          <p:cNvPr id="25" name="Rectangle: Rounded Corners 24">
            <a:extLst>
              <a:ext uri="{FF2B5EF4-FFF2-40B4-BE49-F238E27FC236}">
                <a16:creationId xmlns:a16="http://schemas.microsoft.com/office/drawing/2014/main" id="{94A75A79-A67A-4A23-8588-7FC5EB9A5183}"/>
              </a:ext>
              <a:ext uri="{C183D7F6-B498-43B3-948B-1728B52AA6E4}">
                <adec:decorative xmlns:adec="http://schemas.microsoft.com/office/drawing/2017/decorative" val="1"/>
              </a:ext>
            </a:extLst>
          </p:cNvPr>
          <p:cNvSpPr/>
          <p:nvPr/>
        </p:nvSpPr>
        <p:spPr>
          <a:xfrm>
            <a:off x="2340845" y="2498199"/>
            <a:ext cx="5708044" cy="1155396"/>
          </a:xfrm>
          <a:prstGeom prst="roundRect">
            <a:avLst>
              <a:gd name="adj" fmla="val 50000"/>
            </a:avLst>
          </a:prstGeom>
          <a:solidFill>
            <a:srgbClr val="009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7" b="1" dirty="0">
                <a:latin typeface="Segoe UI Black" panose="020B0A02040204020203" pitchFamily="34" charset="0"/>
                <a:ea typeface="Segoe UI Black" panose="020B0A02040204020203" pitchFamily="34" charset="0"/>
              </a:rPr>
              <a:t>STAR</a:t>
            </a:r>
          </a:p>
          <a:p>
            <a:pPr algn="ctr"/>
            <a:r>
              <a:rPr lang="en-US" sz="2807" b="1" dirty="0">
                <a:latin typeface="Segoe UI Black" panose="020B0A02040204020203" pitchFamily="34" charset="0"/>
                <a:ea typeface="Segoe UI Black" panose="020B0A02040204020203" pitchFamily="34" charset="0"/>
              </a:rPr>
              <a:t> Program</a:t>
            </a:r>
          </a:p>
        </p:txBody>
      </p:sp>
      <p:sp>
        <p:nvSpPr>
          <p:cNvPr id="27" name="Rectangle: Rounded Corners 26">
            <a:extLst>
              <a:ext uri="{FF2B5EF4-FFF2-40B4-BE49-F238E27FC236}">
                <a16:creationId xmlns:a16="http://schemas.microsoft.com/office/drawing/2014/main" id="{71BB375D-5EE6-4428-9817-2C7DB6B94332}"/>
              </a:ext>
              <a:ext uri="{C183D7F6-B498-43B3-948B-1728B52AA6E4}">
                <adec:decorative xmlns:adec="http://schemas.microsoft.com/office/drawing/2017/decorative" val="1"/>
              </a:ext>
            </a:extLst>
          </p:cNvPr>
          <p:cNvSpPr/>
          <p:nvPr/>
        </p:nvSpPr>
        <p:spPr>
          <a:xfrm>
            <a:off x="356443" y="5199706"/>
            <a:ext cx="6658562" cy="1155396"/>
          </a:xfrm>
          <a:prstGeom prst="roundRect">
            <a:avLst>
              <a:gd name="adj" fmla="val 50000"/>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7" b="1" dirty="0">
                <a:latin typeface="Segoe UI Black" panose="020B0A02040204020203" pitchFamily="34" charset="0"/>
                <a:ea typeface="Segoe UI Black" panose="020B0A02040204020203" pitchFamily="34" charset="0"/>
              </a:rPr>
              <a:t>NCDPI</a:t>
            </a:r>
          </a:p>
          <a:p>
            <a:pPr algn="ctr"/>
            <a:r>
              <a:rPr lang="en-US" sz="2183" b="1" dirty="0">
                <a:latin typeface="Segoe UI Black" panose="020B0A02040204020203" pitchFamily="34" charset="0"/>
                <a:ea typeface="Segoe UI Black" panose="020B0A02040204020203" pitchFamily="34" charset="0"/>
              </a:rPr>
              <a:t>NC </a:t>
            </a:r>
            <a:r>
              <a:rPr lang="en-US" sz="2183" b="1" dirty="0" err="1">
                <a:latin typeface="Segoe UI Black" panose="020B0A02040204020203" pitchFamily="34" charset="0"/>
                <a:ea typeface="Segoe UI Black" panose="020B0A02040204020203" pitchFamily="34" charset="0"/>
              </a:rPr>
              <a:t>DeafBlind</a:t>
            </a:r>
            <a:r>
              <a:rPr lang="en-US" sz="2183" b="1" dirty="0">
                <a:latin typeface="Segoe UI Black" panose="020B0A02040204020203" pitchFamily="34" charset="0"/>
                <a:ea typeface="Segoe UI Black" panose="020B0A02040204020203" pitchFamily="34" charset="0"/>
              </a:rPr>
              <a:t> Project</a:t>
            </a:r>
          </a:p>
        </p:txBody>
      </p:sp>
      <p:sp>
        <p:nvSpPr>
          <p:cNvPr id="28" name="Oval 27">
            <a:extLst>
              <a:ext uri="{FF2B5EF4-FFF2-40B4-BE49-F238E27FC236}">
                <a16:creationId xmlns:a16="http://schemas.microsoft.com/office/drawing/2014/main" id="{B3A511B7-C7F3-4107-9962-1E10D2E087DD}"/>
              </a:ext>
              <a:ext uri="{C183D7F6-B498-43B3-948B-1728B52AA6E4}">
                <adec:decorative xmlns:adec="http://schemas.microsoft.com/office/drawing/2017/decorative" val="1"/>
              </a:ext>
            </a:extLst>
          </p:cNvPr>
          <p:cNvSpPr/>
          <p:nvPr/>
        </p:nvSpPr>
        <p:spPr>
          <a:xfrm>
            <a:off x="5990229" y="5044713"/>
            <a:ext cx="1465378" cy="1465378"/>
          </a:xfrm>
          <a:prstGeom prst="ellipse">
            <a:avLst/>
          </a:prstGeom>
          <a:solidFill>
            <a:srgbClr val="009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7" dirty="0"/>
          </a:p>
        </p:txBody>
      </p:sp>
      <p:sp>
        <p:nvSpPr>
          <p:cNvPr id="29" name="Rectangle: Rounded Corners 28">
            <a:extLst>
              <a:ext uri="{FF2B5EF4-FFF2-40B4-BE49-F238E27FC236}">
                <a16:creationId xmlns:a16="http://schemas.microsoft.com/office/drawing/2014/main" id="{D4D7D4B6-62C2-45AB-89A5-3A41DA021FD2}"/>
              </a:ext>
              <a:ext uri="{C183D7F6-B498-43B3-948B-1728B52AA6E4}">
                <adec:decorative xmlns:adec="http://schemas.microsoft.com/office/drawing/2017/decorative" val="1"/>
              </a:ext>
            </a:extLst>
          </p:cNvPr>
          <p:cNvSpPr/>
          <p:nvPr/>
        </p:nvSpPr>
        <p:spPr>
          <a:xfrm>
            <a:off x="2475302" y="8037923"/>
            <a:ext cx="5708044" cy="1155396"/>
          </a:xfrm>
          <a:prstGeom prst="roundRect">
            <a:avLst>
              <a:gd name="adj" fmla="val 50000"/>
            </a:avLst>
          </a:prstGeom>
          <a:solidFill>
            <a:srgbClr val="009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95" dirty="0">
              <a:latin typeface="Segoe UI Black" panose="020B0A02040204020203" pitchFamily="34" charset="0"/>
              <a:ea typeface="Segoe UI Black" panose="020B0A02040204020203" pitchFamily="34" charset="0"/>
            </a:endParaRPr>
          </a:p>
          <a:p>
            <a:pPr algn="ctr"/>
            <a:r>
              <a:rPr lang="en-US" sz="2495" dirty="0">
                <a:latin typeface="Segoe UI Black" panose="020B0A02040204020203" pitchFamily="34" charset="0"/>
                <a:ea typeface="Segoe UI Black" panose="020B0A02040204020203" pitchFamily="34" charset="0"/>
              </a:rPr>
              <a:t>LENS NC</a:t>
            </a:r>
          </a:p>
          <a:p>
            <a:pPr algn="ctr"/>
            <a:r>
              <a:rPr lang="en-US" sz="1871" b="1" dirty="0">
                <a:latin typeface="Segoe UI Black" panose="020B0A02040204020203" pitchFamily="34" charset="0"/>
                <a:ea typeface="Segoe UI Black" panose="020B0A02040204020203" pitchFamily="34" charset="0"/>
                <a:cs typeface="Calibri"/>
                <a:sym typeface="Calibri"/>
              </a:rPr>
              <a:t>Learning for Equity: A Network</a:t>
            </a:r>
          </a:p>
          <a:p>
            <a:pPr algn="ctr"/>
            <a:r>
              <a:rPr lang="en-US" sz="1871" b="1" dirty="0">
                <a:latin typeface="Segoe UI Black" panose="020B0A02040204020203" pitchFamily="34" charset="0"/>
                <a:ea typeface="Segoe UI Black" panose="020B0A02040204020203" pitchFamily="34" charset="0"/>
                <a:cs typeface="Calibri"/>
                <a:sym typeface="Calibri"/>
              </a:rPr>
              <a:t>for Solutions</a:t>
            </a:r>
            <a:endParaRPr lang="en-US" sz="1871" dirty="0">
              <a:solidFill>
                <a:srgbClr val="000000"/>
              </a:solidFill>
              <a:latin typeface="Segoe UI Black" panose="020B0A02040204020203" pitchFamily="34" charset="0"/>
              <a:ea typeface="Segoe UI Black" panose="020B0A02040204020203" pitchFamily="34" charset="0"/>
              <a:cs typeface="Arial"/>
              <a:sym typeface="Arial"/>
            </a:endParaRPr>
          </a:p>
          <a:p>
            <a:pPr algn="ctr"/>
            <a:endParaRPr lang="en-US" sz="2495" dirty="0">
              <a:latin typeface="Segoe UI Black" panose="020B0A02040204020203" pitchFamily="34" charset="0"/>
              <a:ea typeface="Segoe UI Black" panose="020B0A02040204020203" pitchFamily="34" charset="0"/>
            </a:endParaRPr>
          </a:p>
        </p:txBody>
      </p:sp>
      <p:sp>
        <p:nvSpPr>
          <p:cNvPr id="34" name="Freeform 1676" descr="Icon of check box. ">
            <a:extLst>
              <a:ext uri="{FF2B5EF4-FFF2-40B4-BE49-F238E27FC236}">
                <a16:creationId xmlns:a16="http://schemas.microsoft.com/office/drawing/2014/main" id="{6FB02354-C73F-4DCF-8004-E9CCA66963EA}"/>
              </a:ext>
            </a:extLst>
          </p:cNvPr>
          <p:cNvSpPr>
            <a:spLocks noEditPoints="1"/>
          </p:cNvSpPr>
          <p:nvPr/>
        </p:nvSpPr>
        <p:spPr bwMode="auto">
          <a:xfrm>
            <a:off x="10864344" y="2824615"/>
            <a:ext cx="539121" cy="539121"/>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a:extLst/>
        </p:spPr>
        <p:txBody>
          <a:bodyPr vert="horz" wrap="square" lIns="142577" tIns="71289" rIns="142577" bIns="71289" numCol="1" anchor="t" anchorCtr="0" compatLnSpc="1">
            <a:prstTxWarp prst="textNoShape">
              <a:avLst/>
            </a:prstTxWarp>
          </a:bodyPr>
          <a:lstStyle/>
          <a:p>
            <a:endParaRPr lang="en-US" sz="2807" dirty="0"/>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27912" y="4860466"/>
            <a:ext cx="1649626" cy="1649626"/>
          </a:xfrm>
          <a:prstGeom prst="rect">
            <a:avLst/>
          </a:prstGeom>
        </p:spPr>
      </p:pic>
      <p:sp>
        <p:nvSpPr>
          <p:cNvPr id="31" name="Freeform 1676" descr="Icon of check box. ">
            <a:extLst>
              <a:ext uri="{FF2B5EF4-FFF2-40B4-BE49-F238E27FC236}">
                <a16:creationId xmlns:a16="http://schemas.microsoft.com/office/drawing/2014/main" id="{6FB02354-C73F-4DCF-8004-E9CCA66963EA}"/>
              </a:ext>
            </a:extLst>
          </p:cNvPr>
          <p:cNvSpPr>
            <a:spLocks noEditPoints="1"/>
          </p:cNvSpPr>
          <p:nvPr/>
        </p:nvSpPr>
        <p:spPr bwMode="auto">
          <a:xfrm>
            <a:off x="11770988" y="5507842"/>
            <a:ext cx="539121" cy="539121"/>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a:extLst/>
        </p:spPr>
        <p:txBody>
          <a:bodyPr vert="horz" wrap="square" lIns="142577" tIns="71289" rIns="142577" bIns="71289" numCol="1" anchor="t" anchorCtr="0" compatLnSpc="1">
            <a:prstTxWarp prst="textNoShape">
              <a:avLst/>
            </a:prstTxWarp>
          </a:bodyPr>
          <a:lstStyle/>
          <a:p>
            <a:endParaRPr lang="en-US" sz="2807" dirty="0"/>
          </a:p>
        </p:txBody>
      </p:sp>
      <p:sp>
        <p:nvSpPr>
          <p:cNvPr id="26" name="Oval 25">
            <a:extLst>
              <a:ext uri="{FF2B5EF4-FFF2-40B4-BE49-F238E27FC236}">
                <a16:creationId xmlns:a16="http://schemas.microsoft.com/office/drawing/2014/main" id="{BBC62739-FA35-49F8-8929-743B31F55A69}"/>
              </a:ext>
              <a:ext uri="{C183D7F6-B498-43B3-948B-1728B52AA6E4}">
                <adec:decorative xmlns:adec="http://schemas.microsoft.com/office/drawing/2017/decorative" val="1"/>
              </a:ext>
            </a:extLst>
          </p:cNvPr>
          <p:cNvSpPr/>
          <p:nvPr/>
        </p:nvSpPr>
        <p:spPr>
          <a:xfrm>
            <a:off x="7262533" y="2361487"/>
            <a:ext cx="1465378" cy="1465378"/>
          </a:xfrm>
          <a:prstGeom prst="ellipse">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7" dirty="0"/>
          </a:p>
        </p:txBody>
      </p:sp>
      <p:sp>
        <p:nvSpPr>
          <p:cNvPr id="32" name="Freeform 1676" descr="Icon of check box. ">
            <a:extLst>
              <a:ext uri="{FF2B5EF4-FFF2-40B4-BE49-F238E27FC236}">
                <a16:creationId xmlns:a16="http://schemas.microsoft.com/office/drawing/2014/main" id="{6FB02354-C73F-4DCF-8004-E9CCA66963EA}"/>
              </a:ext>
            </a:extLst>
          </p:cNvPr>
          <p:cNvSpPr>
            <a:spLocks noEditPoints="1"/>
          </p:cNvSpPr>
          <p:nvPr/>
        </p:nvSpPr>
        <p:spPr bwMode="auto">
          <a:xfrm>
            <a:off x="7713150" y="2806335"/>
            <a:ext cx="539121" cy="539121"/>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a:extLst/>
        </p:spPr>
        <p:txBody>
          <a:bodyPr vert="horz" wrap="square" lIns="142577" tIns="71289" rIns="142577" bIns="71289" numCol="1" anchor="t" anchorCtr="0" compatLnSpc="1">
            <a:prstTxWarp prst="textNoShape">
              <a:avLst/>
            </a:prstTxWarp>
          </a:bodyPr>
          <a:lstStyle/>
          <a:p>
            <a:endParaRPr lang="en-US" sz="2807" dirty="0"/>
          </a:p>
        </p:txBody>
      </p:sp>
      <p:sp>
        <p:nvSpPr>
          <p:cNvPr id="33" name="Freeform 1676" descr="Icon of check box. ">
            <a:extLst>
              <a:ext uri="{FF2B5EF4-FFF2-40B4-BE49-F238E27FC236}">
                <a16:creationId xmlns:a16="http://schemas.microsoft.com/office/drawing/2014/main" id="{6FB02354-C73F-4DCF-8004-E9CCA66963EA}"/>
              </a:ext>
            </a:extLst>
          </p:cNvPr>
          <p:cNvSpPr>
            <a:spLocks noEditPoints="1"/>
          </p:cNvSpPr>
          <p:nvPr/>
        </p:nvSpPr>
        <p:spPr bwMode="auto">
          <a:xfrm>
            <a:off x="6438753" y="5514802"/>
            <a:ext cx="539121" cy="539121"/>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a:extLst/>
        </p:spPr>
        <p:txBody>
          <a:bodyPr vert="horz" wrap="square" lIns="142577" tIns="71289" rIns="142577" bIns="71289" numCol="1" anchor="t" anchorCtr="0" compatLnSpc="1">
            <a:prstTxWarp prst="textNoShape">
              <a:avLst/>
            </a:prstTxWarp>
          </a:bodyPr>
          <a:lstStyle/>
          <a:p>
            <a:endParaRPr lang="en-US" sz="2807" dirty="0"/>
          </a:p>
        </p:txBody>
      </p:sp>
      <p:sp>
        <p:nvSpPr>
          <p:cNvPr id="35" name="Freeform 1676" descr="Icon of check box. ">
            <a:extLst>
              <a:ext uri="{FF2B5EF4-FFF2-40B4-BE49-F238E27FC236}">
                <a16:creationId xmlns:a16="http://schemas.microsoft.com/office/drawing/2014/main" id="{6FB02354-C73F-4DCF-8004-E9CCA66963EA}"/>
              </a:ext>
            </a:extLst>
          </p:cNvPr>
          <p:cNvSpPr>
            <a:spLocks noEditPoints="1"/>
          </p:cNvSpPr>
          <p:nvPr/>
        </p:nvSpPr>
        <p:spPr bwMode="auto">
          <a:xfrm>
            <a:off x="10923751" y="8332408"/>
            <a:ext cx="539121" cy="539121"/>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a:extLst/>
        </p:spPr>
        <p:txBody>
          <a:bodyPr vert="horz" wrap="square" lIns="142577" tIns="71289" rIns="142577" bIns="71289" numCol="1" anchor="t" anchorCtr="0" compatLnSpc="1">
            <a:prstTxWarp prst="textNoShape">
              <a:avLst/>
            </a:prstTxWarp>
          </a:bodyPr>
          <a:lstStyle/>
          <a:p>
            <a:endParaRPr lang="en-US" sz="2807" dirty="0"/>
          </a:p>
        </p:txBody>
      </p:sp>
      <p:sp>
        <p:nvSpPr>
          <p:cNvPr id="30" name="Oval 29">
            <a:extLst>
              <a:ext uri="{FF2B5EF4-FFF2-40B4-BE49-F238E27FC236}">
                <a16:creationId xmlns:a16="http://schemas.microsoft.com/office/drawing/2014/main" id="{83902602-D4BC-4D44-AC14-BB55A86C5D06}"/>
              </a:ext>
              <a:ext uri="{C183D7F6-B498-43B3-948B-1728B52AA6E4}">
                <adec:decorative xmlns:adec="http://schemas.microsoft.com/office/drawing/2017/decorative" val="1"/>
              </a:ext>
            </a:extLst>
          </p:cNvPr>
          <p:cNvSpPr/>
          <p:nvPr/>
        </p:nvSpPr>
        <p:spPr>
          <a:xfrm>
            <a:off x="7262533" y="7882930"/>
            <a:ext cx="1465378" cy="1465378"/>
          </a:xfrm>
          <a:prstGeom prst="ellipse">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7" dirty="0"/>
          </a:p>
        </p:txBody>
      </p:sp>
      <p:sp>
        <p:nvSpPr>
          <p:cNvPr id="44" name="Freeform 1676" descr="Icon of check box. ">
            <a:extLst>
              <a:ext uri="{FF2B5EF4-FFF2-40B4-BE49-F238E27FC236}">
                <a16:creationId xmlns:a16="http://schemas.microsoft.com/office/drawing/2014/main" id="{6FB02354-C73F-4DCF-8004-E9CCA66963EA}"/>
              </a:ext>
            </a:extLst>
          </p:cNvPr>
          <p:cNvSpPr>
            <a:spLocks noEditPoints="1"/>
          </p:cNvSpPr>
          <p:nvPr/>
        </p:nvSpPr>
        <p:spPr bwMode="auto">
          <a:xfrm>
            <a:off x="7684075" y="8332408"/>
            <a:ext cx="539121" cy="539121"/>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a:extLst/>
        </p:spPr>
        <p:txBody>
          <a:bodyPr vert="horz" wrap="square" lIns="142577" tIns="71289" rIns="142577" bIns="71289" numCol="1" anchor="t" anchorCtr="0" compatLnSpc="1">
            <a:prstTxWarp prst="textNoShape">
              <a:avLst/>
            </a:prstTxWarp>
          </a:bodyPr>
          <a:lstStyle/>
          <a:p>
            <a:endParaRPr lang="en-US" sz="2807" dirty="0"/>
          </a:p>
        </p:txBody>
      </p:sp>
      <p:pic>
        <p:nvPicPr>
          <p:cNvPr id="45" name="Google Shape;193;p5"/>
          <p:cNvPicPr preferRelativeResize="0"/>
          <p:nvPr/>
        </p:nvPicPr>
        <p:blipFill rotWithShape="1">
          <a:blip r:embed="rId4">
            <a:alphaModFix/>
          </a:blip>
          <a:srcRect/>
          <a:stretch/>
        </p:blipFill>
        <p:spPr>
          <a:xfrm>
            <a:off x="3195868" y="6420068"/>
            <a:ext cx="993418" cy="1002250"/>
          </a:xfrm>
          <a:prstGeom prst="rect">
            <a:avLst/>
          </a:prstGeom>
          <a:noFill/>
          <a:ln>
            <a:noFill/>
          </a:ln>
        </p:spPr>
      </p:pic>
      <p:pic>
        <p:nvPicPr>
          <p:cNvPr id="46" name="Google Shape;202;p5"/>
          <p:cNvPicPr preferRelativeResize="0"/>
          <p:nvPr/>
        </p:nvPicPr>
        <p:blipFill rotWithShape="1">
          <a:blip r:embed="rId5">
            <a:alphaModFix/>
          </a:blip>
          <a:srcRect/>
          <a:stretch/>
        </p:blipFill>
        <p:spPr>
          <a:xfrm>
            <a:off x="3879313" y="3736091"/>
            <a:ext cx="2110915" cy="681418"/>
          </a:xfrm>
          <a:prstGeom prst="rect">
            <a:avLst/>
          </a:prstGeom>
          <a:noFill/>
          <a:ln>
            <a:noFill/>
          </a:ln>
        </p:spPr>
      </p:pic>
      <p:pic>
        <p:nvPicPr>
          <p:cNvPr id="47" name="Google Shape;194;p5"/>
          <p:cNvPicPr preferRelativeResize="0"/>
          <p:nvPr/>
        </p:nvPicPr>
        <p:blipFill rotWithShape="1">
          <a:blip r:embed="rId6">
            <a:alphaModFix/>
          </a:blip>
          <a:srcRect/>
          <a:stretch/>
        </p:blipFill>
        <p:spPr>
          <a:xfrm>
            <a:off x="14189308" y="6510092"/>
            <a:ext cx="1765598" cy="912225"/>
          </a:xfrm>
          <a:prstGeom prst="rect">
            <a:avLst/>
          </a:prstGeom>
          <a:noFill/>
          <a:ln>
            <a:noFill/>
          </a:ln>
        </p:spPr>
      </p:pic>
      <p:pic>
        <p:nvPicPr>
          <p:cNvPr id="48" name="Picture 2" descr="Hom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33635" y="3542417"/>
            <a:ext cx="2911347" cy="874521"/>
          </a:xfrm>
          <a:prstGeom prst="rect">
            <a:avLst/>
          </a:prstGeom>
          <a:noFill/>
          <a:extLst>
            <a:ext uri="{909E8E84-426E-40DD-AFC4-6F175D3DCCD1}">
              <a14:hiddenFill xmlns:a14="http://schemas.microsoft.com/office/drawing/2010/main">
                <a:solidFill>
                  <a:srgbClr val="FFFFFF"/>
                </a:solidFill>
              </a14:hiddenFill>
            </a:ext>
          </a:extLst>
        </p:spPr>
      </p:pic>
      <p:pic>
        <p:nvPicPr>
          <p:cNvPr id="49" name="Google Shape;196;p5"/>
          <p:cNvPicPr preferRelativeResize="0"/>
          <p:nvPr/>
        </p:nvPicPr>
        <p:blipFill rotWithShape="1">
          <a:blip r:embed="rId8">
            <a:alphaModFix/>
          </a:blip>
          <a:srcRect/>
          <a:stretch/>
        </p:blipFill>
        <p:spPr>
          <a:xfrm>
            <a:off x="3986409" y="9348309"/>
            <a:ext cx="876015" cy="460615"/>
          </a:xfrm>
          <a:prstGeom prst="rect">
            <a:avLst/>
          </a:prstGeom>
          <a:noFill/>
          <a:ln>
            <a:noFill/>
          </a:ln>
        </p:spPr>
      </p:pic>
      <p:pic>
        <p:nvPicPr>
          <p:cNvPr id="50" name="Google Shape;197;p5"/>
          <p:cNvPicPr preferRelativeResize="0"/>
          <p:nvPr/>
        </p:nvPicPr>
        <p:blipFill rotWithShape="1">
          <a:blip r:embed="rId9">
            <a:alphaModFix/>
          </a:blip>
          <a:srcRect/>
          <a:stretch/>
        </p:blipFill>
        <p:spPr>
          <a:xfrm>
            <a:off x="5177008" y="9292594"/>
            <a:ext cx="1626440" cy="516330"/>
          </a:xfrm>
          <a:prstGeom prst="rect">
            <a:avLst/>
          </a:prstGeom>
          <a:noFill/>
          <a:ln>
            <a:noFill/>
          </a:ln>
        </p:spPr>
      </p:pic>
    </p:spTree>
    <p:extLst>
      <p:ext uri="{BB962C8B-B14F-4D97-AF65-F5344CB8AC3E}">
        <p14:creationId xmlns:p14="http://schemas.microsoft.com/office/powerpoint/2010/main" val="203038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985AB44F-D837-4737-86D1-C4E5A35B8AC4}"/>
              </a:ext>
            </a:extLst>
          </p:cNvPr>
          <p:cNvGrpSpPr/>
          <p:nvPr/>
        </p:nvGrpSpPr>
        <p:grpSpPr>
          <a:xfrm>
            <a:off x="4732" y="1696622"/>
            <a:ext cx="4800599" cy="828000"/>
            <a:chOff x="0" y="8642689"/>
            <a:chExt cx="4336348" cy="439424"/>
          </a:xfrm>
        </p:grpSpPr>
        <p:sp>
          <p:nvSpPr>
            <p:cNvPr id="53" name="object 4">
              <a:extLst>
                <a:ext uri="{FF2B5EF4-FFF2-40B4-BE49-F238E27FC236}">
                  <a16:creationId xmlns:a16="http://schemas.microsoft.com/office/drawing/2014/main" id="{6DB0E343-9628-4235-8038-621A98D250CA}"/>
                </a:ext>
              </a:extLst>
            </p:cNvPr>
            <p:cNvSpPr/>
            <p:nvPr/>
          </p:nvSpPr>
          <p:spPr>
            <a:xfrm>
              <a:off x="0" y="8642693"/>
              <a:ext cx="3923363"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54" name="object 5">
              <a:extLst>
                <a:ext uri="{FF2B5EF4-FFF2-40B4-BE49-F238E27FC236}">
                  <a16:creationId xmlns:a16="http://schemas.microsoft.com/office/drawing/2014/main" id="{CF5C245D-05EF-4DFD-8810-E437FF667919}"/>
                </a:ext>
              </a:extLst>
            </p:cNvPr>
            <p:cNvSpPr/>
            <p:nvPr/>
          </p:nvSpPr>
          <p:spPr>
            <a:xfrm>
              <a:off x="3621605" y="8642689"/>
              <a:ext cx="714743"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sp>
        <p:nvSpPr>
          <p:cNvPr id="55" name="object 9">
            <a:extLst>
              <a:ext uri="{FF2B5EF4-FFF2-40B4-BE49-F238E27FC236}">
                <a16:creationId xmlns:a16="http://schemas.microsoft.com/office/drawing/2014/main" id="{290C40E7-4402-4FD6-90CE-5CDF3FC9D08D}"/>
              </a:ext>
            </a:extLst>
          </p:cNvPr>
          <p:cNvSpPr txBox="1"/>
          <p:nvPr/>
        </p:nvSpPr>
        <p:spPr>
          <a:xfrm>
            <a:off x="284956" y="1799002"/>
            <a:ext cx="4699824" cy="566822"/>
          </a:xfrm>
          <a:prstGeom prst="rect">
            <a:avLst/>
          </a:prstGeom>
        </p:spPr>
        <p:txBody>
          <a:bodyPr vert="horz" wrap="square" lIns="0" tIns="12700" rIns="0" bIns="0" rtlCol="0">
            <a:spAutoFit/>
          </a:bodyPr>
          <a:lstStyle/>
          <a:p>
            <a:pPr marL="12700">
              <a:lnSpc>
                <a:spcPct val="100000"/>
              </a:lnSpc>
              <a:spcBef>
                <a:spcPts val="100"/>
              </a:spcBef>
            </a:pPr>
            <a:r>
              <a:rPr lang="en-US" sz="3600" b="1" spc="-5" dirty="0">
                <a:solidFill>
                  <a:srgbClr val="FFFFFF"/>
                </a:solidFill>
                <a:cs typeface="Source Sans Pro Light"/>
              </a:rPr>
              <a:t>Learning Objectives</a:t>
            </a:r>
            <a:endParaRPr lang="cs-CZ" sz="3600" b="1" dirty="0">
              <a:cs typeface="Source Sans Pro Light"/>
            </a:endParaRPr>
          </a:p>
        </p:txBody>
      </p:sp>
      <p:grpSp>
        <p:nvGrpSpPr>
          <p:cNvPr id="18" name="Group 17">
            <a:extLst>
              <a:ext uri="{FF2B5EF4-FFF2-40B4-BE49-F238E27FC236}">
                <a16:creationId xmlns:a16="http://schemas.microsoft.com/office/drawing/2014/main" id="{20F95502-65C6-482A-9B40-DDCB8DAA9D75}"/>
              </a:ext>
            </a:extLst>
          </p:cNvPr>
          <p:cNvGrpSpPr/>
          <p:nvPr/>
        </p:nvGrpSpPr>
        <p:grpSpPr>
          <a:xfrm>
            <a:off x="0" y="0"/>
            <a:ext cx="19010313" cy="1112119"/>
            <a:chOff x="-324644" y="2222500"/>
            <a:chExt cx="22261685" cy="1302327"/>
          </a:xfrm>
        </p:grpSpPr>
        <p:sp>
          <p:nvSpPr>
            <p:cNvPr id="19"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20"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21"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25"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4756" y="9461500"/>
            <a:ext cx="762000" cy="762000"/>
          </a:xfrm>
          <a:prstGeom prst="rect">
            <a:avLst/>
          </a:prstGeom>
        </p:spPr>
      </p:pic>
      <p:sp>
        <p:nvSpPr>
          <p:cNvPr id="2" name="TextBox 1"/>
          <p:cNvSpPr txBox="1"/>
          <p:nvPr/>
        </p:nvSpPr>
        <p:spPr>
          <a:xfrm>
            <a:off x="837431" y="3898900"/>
            <a:ext cx="15373325" cy="3868751"/>
          </a:xfrm>
          <a:prstGeom prst="rect">
            <a:avLst/>
          </a:prstGeom>
          <a:noFill/>
        </p:spPr>
        <p:txBody>
          <a:bodyPr wrap="square" rtlCol="0">
            <a:spAutoFit/>
          </a:bodyPr>
          <a:lstStyle/>
          <a:p>
            <a:pPr marL="114300" lvl="0">
              <a:lnSpc>
                <a:spcPct val="115000"/>
              </a:lnSpc>
              <a:spcBef>
                <a:spcPts val="1000"/>
              </a:spcBef>
              <a:buSzPts val="1800"/>
            </a:pPr>
            <a:r>
              <a:rPr lang="en-US" sz="4400" dirty="0">
                <a:ea typeface="Arial"/>
                <a:cs typeface="Arial"/>
                <a:sym typeface="Arial"/>
              </a:rPr>
              <a:t>Upon completion of this presentation, participants will be able to:</a:t>
            </a:r>
          </a:p>
          <a:p>
            <a:pPr marL="685800" lvl="0" indent="-571500">
              <a:lnSpc>
                <a:spcPct val="115000"/>
              </a:lnSpc>
              <a:spcBef>
                <a:spcPts val="1000"/>
              </a:spcBef>
              <a:buSzPts val="1800"/>
              <a:buFont typeface="Arial" panose="020B0604020202020204" pitchFamily="34" charset="0"/>
              <a:buChar char="•"/>
            </a:pPr>
            <a:r>
              <a:rPr lang="en-US" sz="4400" dirty="0">
                <a:ea typeface="Arial"/>
                <a:cs typeface="Arial"/>
                <a:sym typeface="Arial"/>
              </a:rPr>
              <a:t>Define “advocacy”</a:t>
            </a:r>
          </a:p>
          <a:p>
            <a:pPr marL="685800" lvl="0" indent="-571500">
              <a:lnSpc>
                <a:spcPct val="115000"/>
              </a:lnSpc>
              <a:spcBef>
                <a:spcPts val="1000"/>
              </a:spcBef>
              <a:buSzPts val="1800"/>
              <a:buFont typeface="Arial" panose="020B0604020202020204" pitchFamily="34" charset="0"/>
              <a:buChar char="•"/>
            </a:pPr>
            <a:r>
              <a:rPr lang="en-US" sz="4400" dirty="0">
                <a:ea typeface="Arial"/>
                <a:cs typeface="Arial"/>
                <a:sym typeface="Arial"/>
              </a:rPr>
              <a:t>Describe different types of advocacy</a:t>
            </a:r>
          </a:p>
          <a:p>
            <a:pPr marL="685800" lvl="0" indent="-571500">
              <a:lnSpc>
                <a:spcPct val="115000"/>
              </a:lnSpc>
              <a:spcBef>
                <a:spcPts val="1000"/>
              </a:spcBef>
              <a:buSzPts val="1800"/>
              <a:buFont typeface="Arial" panose="020B0604020202020204" pitchFamily="34" charset="0"/>
              <a:buChar char="•"/>
            </a:pPr>
            <a:r>
              <a:rPr lang="en-US" sz="4400" dirty="0">
                <a:ea typeface="Arial"/>
                <a:cs typeface="Arial"/>
                <a:sym typeface="Arial"/>
              </a:rPr>
              <a:t>Identify ways to advocate effectively</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1A56C1B5-1305-4BF1-ADC7-4900FC4F5C06}"/>
              </a:ext>
            </a:extLst>
          </p:cNvPr>
          <p:cNvGrpSpPr/>
          <p:nvPr/>
        </p:nvGrpSpPr>
        <p:grpSpPr>
          <a:xfrm>
            <a:off x="-794" y="546100"/>
            <a:ext cx="3256757" cy="828000"/>
            <a:chOff x="0" y="5270500"/>
            <a:chExt cx="3256757" cy="828000"/>
          </a:xfrm>
        </p:grpSpPr>
        <p:sp>
          <p:nvSpPr>
            <p:cNvPr id="25" name="object 25"/>
            <p:cNvSpPr/>
            <p:nvPr/>
          </p:nvSpPr>
          <p:spPr>
            <a:xfrm>
              <a:off x="0" y="52705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8201"/>
            </a:solidFill>
          </p:spPr>
          <p:txBody>
            <a:bodyPr wrap="square" lIns="0" tIns="0" rIns="0" bIns="0" rtlCol="0"/>
            <a:lstStyle/>
            <a:p>
              <a:endParaRPr dirty="0"/>
            </a:p>
          </p:txBody>
        </p:sp>
        <p:sp>
          <p:nvSpPr>
            <p:cNvPr id="26" name="object 26"/>
            <p:cNvSpPr txBox="1"/>
            <p:nvPr/>
          </p:nvSpPr>
          <p:spPr>
            <a:xfrm>
              <a:off x="665956" y="5436389"/>
              <a:ext cx="2561858" cy="566822"/>
            </a:xfrm>
            <a:prstGeom prst="rect">
              <a:avLst/>
            </a:prstGeom>
          </p:spPr>
          <p:txBody>
            <a:bodyPr vert="horz" wrap="square" lIns="0" tIns="12700" rIns="0" bIns="0" rtlCol="0">
              <a:spAutoFit/>
            </a:bodyPr>
            <a:lstStyle/>
            <a:p>
              <a:pPr marL="12700">
                <a:spcBef>
                  <a:spcPts val="100"/>
                </a:spcBef>
              </a:pPr>
              <a:r>
                <a:rPr lang="en-US" sz="3600" b="1" spc="-30" dirty="0">
                  <a:solidFill>
                    <a:srgbClr val="FFFFFF"/>
                  </a:solidFill>
                  <a:cs typeface="Source Sans Pro Light"/>
                </a:rPr>
                <a:t>Advocacy</a:t>
              </a:r>
              <a:endParaRPr sz="3600" b="1" dirty="0">
                <a:cs typeface="Source Sans Pro Light"/>
              </a:endParaRPr>
            </a:p>
          </p:txBody>
        </p:sp>
      </p:gr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4756" y="9461500"/>
            <a:ext cx="762000" cy="762000"/>
          </a:xfrm>
          <a:prstGeom prst="rect">
            <a:avLst/>
          </a:prstGeom>
        </p:spPr>
      </p:pic>
      <p:sp>
        <p:nvSpPr>
          <p:cNvPr id="3" name="Rectangle 2"/>
          <p:cNvSpPr/>
          <p:nvPr/>
        </p:nvSpPr>
        <p:spPr>
          <a:xfrm>
            <a:off x="437356" y="2222500"/>
            <a:ext cx="16306800" cy="4832092"/>
          </a:xfrm>
          <a:prstGeom prst="rect">
            <a:avLst/>
          </a:prstGeom>
        </p:spPr>
        <p:txBody>
          <a:bodyPr wrap="square">
            <a:spAutoFit/>
          </a:bodyPr>
          <a:lstStyle/>
          <a:p>
            <a:pPr fontAlgn="base"/>
            <a:r>
              <a:rPr lang="en-US" sz="4800" b="1" dirty="0">
                <a:solidFill>
                  <a:srgbClr val="212529"/>
                </a:solidFill>
              </a:rPr>
              <a:t>advocacy</a:t>
            </a:r>
          </a:p>
          <a:p>
            <a:pPr fontAlgn="base"/>
            <a:r>
              <a:rPr lang="en-US" sz="4800" b="1" dirty="0">
                <a:solidFill>
                  <a:srgbClr val="4A7D95"/>
                </a:solidFill>
                <a:hlinkClick r:id="rId4"/>
              </a:rPr>
              <a:t>noun</a:t>
            </a:r>
            <a:endParaRPr lang="en-US" sz="4800" b="1" dirty="0">
              <a:solidFill>
                <a:srgbClr val="4A7D95"/>
              </a:solidFill>
            </a:endParaRPr>
          </a:p>
          <a:p>
            <a:pPr fontAlgn="base"/>
            <a:r>
              <a:rPr lang="en-US" sz="4800" dirty="0">
                <a:solidFill>
                  <a:srgbClr val="757575"/>
                </a:solidFill>
              </a:rPr>
              <a:t>ad·​</a:t>
            </a:r>
            <a:r>
              <a:rPr lang="en-US" sz="4800" dirty="0" err="1">
                <a:solidFill>
                  <a:srgbClr val="757575"/>
                </a:solidFill>
              </a:rPr>
              <a:t>vo</a:t>
            </a:r>
            <a:r>
              <a:rPr lang="en-US" sz="4800" dirty="0">
                <a:solidFill>
                  <a:srgbClr val="757575"/>
                </a:solidFill>
              </a:rPr>
              <a:t>·​ca·​cy </a:t>
            </a:r>
            <a:r>
              <a:rPr lang="en-US" sz="4800" dirty="0">
                <a:solidFill>
                  <a:srgbClr val="0074CC"/>
                </a:solidFill>
                <a:hlinkClick r:id="rId5" tooltip="How to pronounce advocacy (audio)"/>
              </a:rPr>
              <a:t>ˈad-</a:t>
            </a:r>
            <a:r>
              <a:rPr lang="en-US" sz="4800" dirty="0" err="1">
                <a:solidFill>
                  <a:srgbClr val="0074CC"/>
                </a:solidFill>
                <a:hlinkClick r:id="rId5" tooltip="How to pronounce advocacy (audio)"/>
              </a:rPr>
              <a:t>və</a:t>
            </a:r>
            <a:r>
              <a:rPr lang="en-US" sz="4800" dirty="0">
                <a:solidFill>
                  <a:srgbClr val="0074CC"/>
                </a:solidFill>
                <a:hlinkClick r:id="rId5" tooltip="How to pronounce advocacy (audio)"/>
              </a:rPr>
              <a:t>-</a:t>
            </a:r>
            <a:r>
              <a:rPr lang="en-US" sz="4800" dirty="0" err="1">
                <a:solidFill>
                  <a:srgbClr val="0074CC"/>
                </a:solidFill>
                <a:hlinkClick r:id="rId5" tooltip="How to pronounce advocacy (audio)"/>
              </a:rPr>
              <a:t>kə-sē</a:t>
            </a:r>
            <a:r>
              <a:rPr lang="en-US" sz="4800" dirty="0">
                <a:solidFill>
                  <a:srgbClr val="0074CC"/>
                </a:solidFill>
                <a:hlinkClick r:id="rId5" tooltip="How to pronounce advocacy (audio)"/>
              </a:rPr>
              <a:t> </a:t>
            </a:r>
            <a:endParaRPr lang="en-US" sz="4800" dirty="0">
              <a:solidFill>
                <a:srgbClr val="757575"/>
              </a:solidFill>
            </a:endParaRPr>
          </a:p>
          <a:p>
            <a:pPr fontAlgn="base"/>
            <a:r>
              <a:rPr lang="en-US" sz="4800" b="1" dirty="0">
                <a:solidFill>
                  <a:srgbClr val="212529"/>
                </a:solidFill>
              </a:rPr>
              <a:t>: </a:t>
            </a:r>
            <a:r>
              <a:rPr lang="en-US" sz="4800" dirty="0">
                <a:solidFill>
                  <a:srgbClr val="212529"/>
                </a:solidFill>
              </a:rPr>
              <a:t>the act or process of supporting a cause or proposal </a:t>
            </a:r>
            <a:r>
              <a:rPr lang="en-US" sz="4800" b="1" dirty="0">
                <a:solidFill>
                  <a:srgbClr val="212529"/>
                </a:solidFill>
              </a:rPr>
              <a:t>: </a:t>
            </a:r>
            <a:r>
              <a:rPr lang="en-US" sz="4800" dirty="0">
                <a:solidFill>
                  <a:srgbClr val="212529"/>
                </a:solidFill>
              </a:rPr>
              <a:t>the act or process of advocating</a:t>
            </a:r>
          </a:p>
          <a:p>
            <a:pPr fontAlgn="base"/>
            <a:endParaRPr lang="en-US" sz="4000" b="0" i="0" dirty="0">
              <a:solidFill>
                <a:srgbClr val="212529"/>
              </a:solidFill>
              <a:effectLst/>
            </a:endParaRPr>
          </a:p>
          <a:p>
            <a:pPr fontAlgn="base"/>
            <a:r>
              <a:rPr lang="en-US" sz="2800" dirty="0">
                <a:solidFill>
                  <a:srgbClr val="212529"/>
                </a:solidFill>
              </a:rPr>
              <a:t>Merriam Webster</a:t>
            </a:r>
            <a:endParaRPr lang="en-US" sz="2800" b="0" i="0" dirty="0">
              <a:solidFill>
                <a:srgbClr val="212529"/>
              </a:solidFill>
              <a:effectLst/>
            </a:endParaRPr>
          </a:p>
        </p:txBody>
      </p:sp>
      <p:grpSp>
        <p:nvGrpSpPr>
          <p:cNvPr id="57" name="Group 56">
            <a:extLst>
              <a:ext uri="{FF2B5EF4-FFF2-40B4-BE49-F238E27FC236}">
                <a16:creationId xmlns:a16="http://schemas.microsoft.com/office/drawing/2014/main" id="{E9DC037C-C731-4D52-835A-5765F8A4FBF2}"/>
              </a:ext>
            </a:extLst>
          </p:cNvPr>
          <p:cNvGrpSpPr/>
          <p:nvPr/>
        </p:nvGrpSpPr>
        <p:grpSpPr>
          <a:xfrm>
            <a:off x="0" y="7556500"/>
            <a:ext cx="7676356" cy="1518654"/>
            <a:chOff x="1523376" y="8642689"/>
            <a:chExt cx="2537649" cy="439424"/>
          </a:xfrm>
        </p:grpSpPr>
        <p:sp>
          <p:nvSpPr>
            <p:cNvPr id="58" name="object 4">
              <a:extLst>
                <a:ext uri="{FF2B5EF4-FFF2-40B4-BE49-F238E27FC236}">
                  <a16:creationId xmlns:a16="http://schemas.microsoft.com/office/drawing/2014/main" id="{FAC1F606-62F6-4305-800B-EF4BDCC04BC6}"/>
                </a:ext>
              </a:extLst>
            </p:cNvPr>
            <p:cNvSpPr/>
            <p:nvPr/>
          </p:nvSpPr>
          <p:spPr>
            <a:xfrm>
              <a:off x="1523376" y="8642693"/>
              <a:ext cx="2321548"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71"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sp>
        <p:nvSpPr>
          <p:cNvPr id="4" name="Rectangle 3"/>
          <p:cNvSpPr/>
          <p:nvPr/>
        </p:nvSpPr>
        <p:spPr>
          <a:xfrm>
            <a:off x="872336" y="7785830"/>
            <a:ext cx="197490" cy="646331"/>
          </a:xfrm>
          <a:prstGeom prst="rect">
            <a:avLst/>
          </a:prstGeom>
        </p:spPr>
        <p:txBody>
          <a:bodyPr wrap="none">
            <a:spAutoFit/>
          </a:bodyPr>
          <a:lstStyle/>
          <a:p>
            <a:pPr marL="12700">
              <a:spcBef>
                <a:spcPts val="100"/>
              </a:spcBef>
            </a:pPr>
            <a:endParaRPr lang="en-US" sz="3600" b="1" dirty="0">
              <a:cs typeface="Source Sans Pro Light"/>
            </a:endParaRPr>
          </a:p>
        </p:txBody>
      </p:sp>
      <p:sp>
        <p:nvSpPr>
          <p:cNvPr id="5" name="Rectangle 4"/>
          <p:cNvSpPr/>
          <p:nvPr/>
        </p:nvSpPr>
        <p:spPr>
          <a:xfrm>
            <a:off x="437356" y="8047440"/>
            <a:ext cx="5260671" cy="769441"/>
          </a:xfrm>
          <a:prstGeom prst="rect">
            <a:avLst/>
          </a:prstGeom>
        </p:spPr>
        <p:txBody>
          <a:bodyPr wrap="none">
            <a:spAutoFit/>
          </a:bodyPr>
          <a:lstStyle/>
          <a:p>
            <a:pPr marL="12700">
              <a:spcBef>
                <a:spcPts val="100"/>
              </a:spcBef>
            </a:pPr>
            <a:r>
              <a:rPr lang="en-US" sz="4400" b="1" spc="-30" dirty="0">
                <a:solidFill>
                  <a:srgbClr val="FFFFFF"/>
                </a:solidFill>
                <a:cs typeface="Source Sans Pro Light"/>
              </a:rPr>
              <a:t>How do you define it?</a:t>
            </a:r>
            <a:endParaRPr lang="en-US" sz="4400" b="1" dirty="0">
              <a:cs typeface="Source Sans Pro Light"/>
            </a:endParaRPr>
          </a:p>
        </p:txBody>
      </p:sp>
    </p:spTree>
    <p:extLst>
      <p:ext uri="{BB962C8B-B14F-4D97-AF65-F5344CB8AC3E}">
        <p14:creationId xmlns:p14="http://schemas.microsoft.com/office/powerpoint/2010/main" val="245451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1A56C1B5-1305-4BF1-ADC7-4900FC4F5C06}"/>
              </a:ext>
            </a:extLst>
          </p:cNvPr>
          <p:cNvGrpSpPr/>
          <p:nvPr/>
        </p:nvGrpSpPr>
        <p:grpSpPr>
          <a:xfrm>
            <a:off x="23699" y="774700"/>
            <a:ext cx="4324350" cy="828000"/>
            <a:chOff x="0" y="5372889"/>
            <a:chExt cx="3256757" cy="828000"/>
          </a:xfrm>
        </p:grpSpPr>
        <p:sp>
          <p:nvSpPr>
            <p:cNvPr id="25" name="object 25"/>
            <p:cNvSpPr/>
            <p:nvPr/>
          </p:nvSpPr>
          <p:spPr>
            <a:xfrm>
              <a:off x="0" y="5372889"/>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8201"/>
            </a:solidFill>
          </p:spPr>
          <p:txBody>
            <a:bodyPr wrap="square" lIns="0" tIns="0" rIns="0" bIns="0" rtlCol="0"/>
            <a:lstStyle/>
            <a:p>
              <a:endParaRPr dirty="0"/>
            </a:p>
          </p:txBody>
        </p:sp>
        <p:sp>
          <p:nvSpPr>
            <p:cNvPr id="26" name="object 26"/>
            <p:cNvSpPr txBox="1"/>
            <p:nvPr/>
          </p:nvSpPr>
          <p:spPr>
            <a:xfrm>
              <a:off x="665956" y="5436389"/>
              <a:ext cx="2561858" cy="566822"/>
            </a:xfrm>
            <a:prstGeom prst="rect">
              <a:avLst/>
            </a:prstGeom>
          </p:spPr>
          <p:txBody>
            <a:bodyPr vert="horz" wrap="square" lIns="0" tIns="12700" rIns="0" bIns="0" rtlCol="0">
              <a:spAutoFit/>
            </a:bodyPr>
            <a:lstStyle/>
            <a:p>
              <a:pPr marL="12700">
                <a:spcBef>
                  <a:spcPts val="100"/>
                </a:spcBef>
              </a:pPr>
              <a:r>
                <a:rPr lang="en-US" sz="3600" b="1" spc="-30" dirty="0">
                  <a:solidFill>
                    <a:srgbClr val="FFFFFF"/>
                  </a:solidFill>
                  <a:cs typeface="Source Sans Pro Light"/>
                </a:rPr>
                <a:t>Why it Matters</a:t>
              </a:r>
              <a:endParaRPr sz="3600" b="1" dirty="0">
                <a:cs typeface="Source Sans Pro Light"/>
              </a:endParaRPr>
            </a:p>
          </p:txBody>
        </p:sp>
      </p:gr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4756" y="9461500"/>
            <a:ext cx="762000" cy="762000"/>
          </a:xfrm>
          <a:prstGeom prst="rect">
            <a:avLst/>
          </a:prstGeom>
        </p:spPr>
      </p:pic>
      <p:grpSp>
        <p:nvGrpSpPr>
          <p:cNvPr id="57" name="Group 56">
            <a:extLst>
              <a:ext uri="{FF2B5EF4-FFF2-40B4-BE49-F238E27FC236}">
                <a16:creationId xmlns:a16="http://schemas.microsoft.com/office/drawing/2014/main" id="{E9DC037C-C731-4D52-835A-5765F8A4FBF2}"/>
              </a:ext>
            </a:extLst>
          </p:cNvPr>
          <p:cNvGrpSpPr/>
          <p:nvPr/>
        </p:nvGrpSpPr>
        <p:grpSpPr>
          <a:xfrm>
            <a:off x="-794" y="8733132"/>
            <a:ext cx="8274574" cy="1154168"/>
            <a:chOff x="1523376" y="8642689"/>
            <a:chExt cx="2537649" cy="439424"/>
          </a:xfrm>
        </p:grpSpPr>
        <p:sp>
          <p:nvSpPr>
            <p:cNvPr id="58" name="object 4">
              <a:extLst>
                <a:ext uri="{FF2B5EF4-FFF2-40B4-BE49-F238E27FC236}">
                  <a16:creationId xmlns:a16="http://schemas.microsoft.com/office/drawing/2014/main" id="{FAC1F606-62F6-4305-800B-EF4BDCC04BC6}"/>
                </a:ext>
              </a:extLst>
            </p:cNvPr>
            <p:cNvSpPr/>
            <p:nvPr/>
          </p:nvSpPr>
          <p:spPr>
            <a:xfrm>
              <a:off x="1523376" y="8642693"/>
              <a:ext cx="2321548"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71"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sp>
        <p:nvSpPr>
          <p:cNvPr id="4" name="Rectangle 3"/>
          <p:cNvSpPr/>
          <p:nvPr/>
        </p:nvSpPr>
        <p:spPr>
          <a:xfrm>
            <a:off x="872336" y="7785830"/>
            <a:ext cx="197490" cy="646331"/>
          </a:xfrm>
          <a:prstGeom prst="rect">
            <a:avLst/>
          </a:prstGeom>
        </p:spPr>
        <p:txBody>
          <a:bodyPr wrap="none">
            <a:spAutoFit/>
          </a:bodyPr>
          <a:lstStyle/>
          <a:p>
            <a:pPr marL="12700">
              <a:spcBef>
                <a:spcPts val="100"/>
              </a:spcBef>
            </a:pPr>
            <a:endParaRPr lang="en-US" sz="3600" b="1" dirty="0">
              <a:cs typeface="Source Sans Pro Light"/>
            </a:endParaRPr>
          </a:p>
        </p:txBody>
      </p:sp>
      <p:sp>
        <p:nvSpPr>
          <p:cNvPr id="5" name="Rectangle 4"/>
          <p:cNvSpPr/>
          <p:nvPr/>
        </p:nvSpPr>
        <p:spPr>
          <a:xfrm>
            <a:off x="345456" y="8925489"/>
            <a:ext cx="7928324" cy="769441"/>
          </a:xfrm>
          <a:prstGeom prst="rect">
            <a:avLst/>
          </a:prstGeom>
        </p:spPr>
        <p:txBody>
          <a:bodyPr wrap="none">
            <a:spAutoFit/>
          </a:bodyPr>
          <a:lstStyle/>
          <a:p>
            <a:pPr marL="12700">
              <a:spcBef>
                <a:spcPts val="100"/>
              </a:spcBef>
            </a:pPr>
            <a:r>
              <a:rPr lang="en-US" sz="4400" b="1" spc="-30" dirty="0">
                <a:solidFill>
                  <a:srgbClr val="FFFFFF"/>
                </a:solidFill>
                <a:cs typeface="Source Sans Pro Light"/>
              </a:rPr>
              <a:t>What’s Wrong With This Picture?</a:t>
            </a:r>
            <a:endParaRPr lang="en-US" sz="4400" b="1" dirty="0">
              <a:cs typeface="Source Sans Pro Light"/>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239" b="2485"/>
          <a:stretch/>
        </p:blipFill>
        <p:spPr>
          <a:xfrm>
            <a:off x="4933156" y="1993900"/>
            <a:ext cx="9186306" cy="6085549"/>
          </a:xfrm>
          <a:prstGeom prst="rect">
            <a:avLst/>
          </a:prstGeom>
          <a:ln w="25400">
            <a:solidFill>
              <a:schemeClr val="bg2">
                <a:lumMod val="50000"/>
              </a:schemeClr>
            </a:solidFill>
          </a:ln>
        </p:spPr>
      </p:pic>
    </p:spTree>
    <p:extLst>
      <p:ext uri="{BB962C8B-B14F-4D97-AF65-F5344CB8AC3E}">
        <p14:creationId xmlns:p14="http://schemas.microsoft.com/office/powerpoint/2010/main" val="279099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9DC037C-C731-4D52-835A-5765F8A4FBF2}"/>
              </a:ext>
            </a:extLst>
          </p:cNvPr>
          <p:cNvGrpSpPr/>
          <p:nvPr/>
        </p:nvGrpSpPr>
        <p:grpSpPr>
          <a:xfrm>
            <a:off x="1" y="1612900"/>
            <a:ext cx="5695156" cy="955897"/>
            <a:chOff x="690396" y="8642689"/>
            <a:chExt cx="3370629" cy="439424"/>
          </a:xfrm>
        </p:grpSpPr>
        <p:sp>
          <p:nvSpPr>
            <p:cNvPr id="24" name="object 4">
              <a:extLst>
                <a:ext uri="{FF2B5EF4-FFF2-40B4-BE49-F238E27FC236}">
                  <a16:creationId xmlns:a16="http://schemas.microsoft.com/office/drawing/2014/main" id="{FAC1F606-62F6-4305-800B-EF4BDCC04BC6}"/>
                </a:ext>
              </a:extLst>
            </p:cNvPr>
            <p:cNvSpPr/>
            <p:nvPr/>
          </p:nvSpPr>
          <p:spPr>
            <a:xfrm>
              <a:off x="690396" y="8642693"/>
              <a:ext cx="3154529" cy="439420"/>
            </a:xfrm>
            <a:custGeom>
              <a:avLst/>
              <a:gdLst/>
              <a:ahLst/>
              <a:cxnLst/>
              <a:rect l="l" t="t" r="r" b="b"/>
              <a:pathLst>
                <a:path w="3844925" h="439420">
                  <a:moveTo>
                    <a:pt x="0" y="439204"/>
                  </a:moveTo>
                  <a:lnTo>
                    <a:pt x="3844798" y="439204"/>
                  </a:lnTo>
                  <a:lnTo>
                    <a:pt x="3844798" y="0"/>
                  </a:lnTo>
                  <a:lnTo>
                    <a:pt x="0" y="0"/>
                  </a:lnTo>
                  <a:lnTo>
                    <a:pt x="0" y="439204"/>
                  </a:lnTo>
                  <a:close/>
                </a:path>
              </a:pathLst>
            </a:custGeom>
            <a:solidFill>
              <a:srgbClr val="00A0EF"/>
            </a:solidFill>
          </p:spPr>
          <p:txBody>
            <a:bodyPr wrap="square" lIns="0" tIns="0" rIns="0" bIns="0" rtlCol="0"/>
            <a:lstStyle/>
            <a:p>
              <a:endParaRPr dirty="0"/>
            </a:p>
          </p:txBody>
        </p:sp>
        <p:sp>
          <p:nvSpPr>
            <p:cNvPr id="25" name="object 5">
              <a:extLst>
                <a:ext uri="{FF2B5EF4-FFF2-40B4-BE49-F238E27FC236}">
                  <a16:creationId xmlns:a16="http://schemas.microsoft.com/office/drawing/2014/main" id="{DE9D9B32-EA9E-452A-AFED-2BFD37C8107A}"/>
                </a:ext>
              </a:extLst>
            </p:cNvPr>
            <p:cNvSpPr/>
            <p:nvPr/>
          </p:nvSpPr>
          <p:spPr>
            <a:xfrm>
              <a:off x="3621605" y="8642689"/>
              <a:ext cx="439420" cy="439420"/>
            </a:xfrm>
            <a:custGeom>
              <a:avLst/>
              <a:gdLst/>
              <a:ahLst/>
              <a:cxnLst/>
              <a:rect l="l" t="t" r="r" b="b"/>
              <a:pathLst>
                <a:path w="439420" h="439420">
                  <a:moveTo>
                    <a:pt x="219595" y="0"/>
                  </a:moveTo>
                  <a:lnTo>
                    <a:pt x="175337" y="4461"/>
                  </a:lnTo>
                  <a:lnTo>
                    <a:pt x="134116" y="17257"/>
                  </a:lnTo>
                  <a:lnTo>
                    <a:pt x="96815" y="37505"/>
                  </a:lnTo>
                  <a:lnTo>
                    <a:pt x="64315" y="64320"/>
                  </a:lnTo>
                  <a:lnTo>
                    <a:pt x="37502" y="96820"/>
                  </a:lnTo>
                  <a:lnTo>
                    <a:pt x="17256" y="134122"/>
                  </a:lnTo>
                  <a:lnTo>
                    <a:pt x="4461" y="175341"/>
                  </a:lnTo>
                  <a:lnTo>
                    <a:pt x="0" y="219595"/>
                  </a:lnTo>
                  <a:lnTo>
                    <a:pt x="4461" y="263854"/>
                  </a:lnTo>
                  <a:lnTo>
                    <a:pt x="17256" y="305076"/>
                  </a:lnTo>
                  <a:lnTo>
                    <a:pt x="37502" y="342380"/>
                  </a:lnTo>
                  <a:lnTo>
                    <a:pt x="64315" y="374881"/>
                  </a:lnTo>
                  <a:lnTo>
                    <a:pt x="96815" y="401698"/>
                  </a:lnTo>
                  <a:lnTo>
                    <a:pt x="134116" y="421945"/>
                  </a:lnTo>
                  <a:lnTo>
                    <a:pt x="175337" y="434742"/>
                  </a:lnTo>
                  <a:lnTo>
                    <a:pt x="219595" y="439204"/>
                  </a:lnTo>
                  <a:lnTo>
                    <a:pt x="263854" y="434742"/>
                  </a:lnTo>
                  <a:lnTo>
                    <a:pt x="305076" y="421945"/>
                  </a:lnTo>
                  <a:lnTo>
                    <a:pt x="342380" y="401698"/>
                  </a:lnTo>
                  <a:lnTo>
                    <a:pt x="374881" y="374881"/>
                  </a:lnTo>
                  <a:lnTo>
                    <a:pt x="401698" y="342380"/>
                  </a:lnTo>
                  <a:lnTo>
                    <a:pt x="421945" y="305076"/>
                  </a:lnTo>
                  <a:lnTo>
                    <a:pt x="434742" y="263854"/>
                  </a:lnTo>
                  <a:lnTo>
                    <a:pt x="439204" y="219595"/>
                  </a:lnTo>
                  <a:lnTo>
                    <a:pt x="434742" y="175341"/>
                  </a:lnTo>
                  <a:lnTo>
                    <a:pt x="421945" y="134122"/>
                  </a:lnTo>
                  <a:lnTo>
                    <a:pt x="401698" y="96820"/>
                  </a:lnTo>
                  <a:lnTo>
                    <a:pt x="374881" y="64320"/>
                  </a:lnTo>
                  <a:lnTo>
                    <a:pt x="342380" y="37505"/>
                  </a:lnTo>
                  <a:lnTo>
                    <a:pt x="305076" y="17257"/>
                  </a:lnTo>
                  <a:lnTo>
                    <a:pt x="263854" y="4461"/>
                  </a:lnTo>
                  <a:lnTo>
                    <a:pt x="219595" y="0"/>
                  </a:lnTo>
                  <a:close/>
                </a:path>
              </a:pathLst>
            </a:custGeom>
            <a:solidFill>
              <a:srgbClr val="00A0EF"/>
            </a:solidFill>
          </p:spPr>
          <p:txBody>
            <a:bodyPr wrap="square" lIns="0" tIns="0" rIns="0" bIns="0" rtlCol="0"/>
            <a:lstStyle/>
            <a:p>
              <a:endParaRPr dirty="0"/>
            </a:p>
          </p:txBody>
        </p:sp>
      </p:grpSp>
      <p:sp>
        <p:nvSpPr>
          <p:cNvPr id="11" name="object 9">
            <a:extLst>
              <a:ext uri="{FF2B5EF4-FFF2-40B4-BE49-F238E27FC236}">
                <a16:creationId xmlns:a16="http://schemas.microsoft.com/office/drawing/2014/main" id="{0A39365D-A6B5-4623-AC67-FBE1BB6FC527}"/>
              </a:ext>
            </a:extLst>
          </p:cNvPr>
          <p:cNvSpPr txBox="1"/>
          <p:nvPr/>
        </p:nvSpPr>
        <p:spPr>
          <a:xfrm>
            <a:off x="333224" y="1735527"/>
            <a:ext cx="7419332" cy="751488"/>
          </a:xfrm>
          <a:prstGeom prst="rect">
            <a:avLst/>
          </a:prstGeom>
        </p:spPr>
        <p:txBody>
          <a:bodyPr vert="horz" wrap="square" lIns="0" tIns="12700" rIns="0" bIns="0" rtlCol="0">
            <a:spAutoFit/>
          </a:bodyPr>
          <a:lstStyle/>
          <a:p>
            <a:pPr marL="12700">
              <a:lnSpc>
                <a:spcPct val="100000"/>
              </a:lnSpc>
              <a:spcBef>
                <a:spcPts val="100"/>
              </a:spcBef>
            </a:pPr>
            <a:r>
              <a:rPr lang="en-US" sz="4800" b="1" dirty="0">
                <a:solidFill>
                  <a:srgbClr val="FFFFFF"/>
                </a:solidFill>
                <a:cs typeface="Source Sans Pro Light"/>
              </a:rPr>
              <a:t>3 Types of Advocacy</a:t>
            </a:r>
            <a:endParaRPr lang="cs-CZ" sz="4800" b="1" dirty="0">
              <a:cs typeface="Source Sans Pro Light"/>
            </a:endParaRPr>
          </a:p>
        </p:txBody>
      </p:sp>
      <p:sp>
        <p:nvSpPr>
          <p:cNvPr id="2" name="Rectangle 1"/>
          <p:cNvSpPr/>
          <p:nvPr/>
        </p:nvSpPr>
        <p:spPr>
          <a:xfrm>
            <a:off x="1199356" y="3365500"/>
            <a:ext cx="15925800" cy="5007525"/>
          </a:xfrm>
          <a:prstGeom prst="rect">
            <a:avLst/>
          </a:prstGeom>
        </p:spPr>
        <p:txBody>
          <a:bodyPr wrap="square">
            <a:spAutoFit/>
          </a:bodyPr>
          <a:lstStyle/>
          <a:p>
            <a:pPr lvl="0">
              <a:lnSpc>
                <a:spcPct val="115000"/>
              </a:lnSpc>
              <a:buClr>
                <a:schemeClr val="dk1"/>
              </a:buClr>
              <a:buSzPts val="2800"/>
            </a:pPr>
            <a:r>
              <a:rPr lang="en-US" sz="3200" b="1" dirty="0">
                <a:latin typeface="Arial"/>
                <a:ea typeface="Arial"/>
                <a:cs typeface="Arial"/>
                <a:sym typeface="Arial"/>
              </a:rPr>
              <a:t>Self-Advocacy -</a:t>
            </a:r>
            <a:r>
              <a:rPr lang="en-US" sz="3200" dirty="0">
                <a:latin typeface="Arial"/>
                <a:ea typeface="Arial"/>
                <a:cs typeface="Arial"/>
                <a:sym typeface="Arial"/>
              </a:rPr>
              <a:t> A person’s ability to effectively speak up for themselves and push for their own interests, desires, needs and rights.</a:t>
            </a:r>
          </a:p>
          <a:p>
            <a:pPr lvl="0">
              <a:lnSpc>
                <a:spcPct val="115000"/>
              </a:lnSpc>
              <a:buClr>
                <a:schemeClr val="dk1"/>
              </a:buClr>
              <a:buSzPts val="2800"/>
            </a:pPr>
            <a:endParaRPr lang="en-US" sz="3200" dirty="0">
              <a:latin typeface="Arial"/>
              <a:ea typeface="Arial"/>
              <a:cs typeface="Arial"/>
              <a:sym typeface="Arial"/>
            </a:endParaRPr>
          </a:p>
          <a:p>
            <a:pPr lvl="0">
              <a:lnSpc>
                <a:spcPct val="115000"/>
              </a:lnSpc>
              <a:spcBef>
                <a:spcPts val="1000"/>
              </a:spcBef>
              <a:buClr>
                <a:schemeClr val="dk1"/>
              </a:buClr>
              <a:buSzPts val="2800"/>
            </a:pPr>
            <a:r>
              <a:rPr lang="en-US" sz="3200" b="1" dirty="0">
                <a:latin typeface="Arial"/>
                <a:ea typeface="Arial"/>
                <a:cs typeface="Arial"/>
                <a:sym typeface="Arial"/>
              </a:rPr>
              <a:t>Individual Advocacy - </a:t>
            </a:r>
            <a:r>
              <a:rPr lang="en-US" sz="3200" dirty="0">
                <a:latin typeface="Arial"/>
                <a:ea typeface="Arial"/>
                <a:cs typeface="Arial"/>
                <a:sym typeface="Arial"/>
              </a:rPr>
              <a:t>A person or group speaks up for or on behalf of other people. This can be formal or informal.</a:t>
            </a:r>
          </a:p>
          <a:p>
            <a:pPr lvl="0">
              <a:lnSpc>
                <a:spcPct val="115000"/>
              </a:lnSpc>
              <a:spcBef>
                <a:spcPts val="1000"/>
              </a:spcBef>
              <a:buClr>
                <a:schemeClr val="dk1"/>
              </a:buClr>
              <a:buSzPts val="2800"/>
            </a:pPr>
            <a:endParaRPr lang="en-US" sz="3200" dirty="0">
              <a:latin typeface="Arial"/>
              <a:ea typeface="Arial"/>
              <a:cs typeface="Arial"/>
              <a:sym typeface="Arial"/>
            </a:endParaRPr>
          </a:p>
          <a:p>
            <a:pPr lvl="0">
              <a:lnSpc>
                <a:spcPct val="115000"/>
              </a:lnSpc>
              <a:spcBef>
                <a:spcPts val="1000"/>
              </a:spcBef>
              <a:spcAft>
                <a:spcPts val="1000"/>
              </a:spcAft>
              <a:buClr>
                <a:schemeClr val="dk1"/>
              </a:buClr>
              <a:buSzPts val="2800"/>
            </a:pPr>
            <a:r>
              <a:rPr lang="en-US" sz="3200" b="1" dirty="0">
                <a:latin typeface="Arial"/>
                <a:ea typeface="Arial"/>
                <a:cs typeface="Arial"/>
                <a:sym typeface="Arial"/>
              </a:rPr>
              <a:t>Systems Advocacy - </a:t>
            </a:r>
            <a:r>
              <a:rPr lang="en-US" sz="3200" dirty="0">
                <a:latin typeface="Arial"/>
                <a:ea typeface="Arial"/>
                <a:cs typeface="Arial"/>
                <a:sym typeface="Arial"/>
              </a:rPr>
              <a:t>Efforts to change laws, policies or rules that affect people’s lives. This can happen at the local, state or national level.</a:t>
            </a:r>
          </a:p>
        </p:txBody>
      </p:sp>
      <p:grpSp>
        <p:nvGrpSpPr>
          <p:cNvPr id="26" name="Group 25">
            <a:extLst>
              <a:ext uri="{FF2B5EF4-FFF2-40B4-BE49-F238E27FC236}">
                <a16:creationId xmlns:a16="http://schemas.microsoft.com/office/drawing/2014/main" id="{20F95502-65C6-482A-9B40-DDCB8DAA9D75}"/>
              </a:ext>
            </a:extLst>
          </p:cNvPr>
          <p:cNvGrpSpPr/>
          <p:nvPr/>
        </p:nvGrpSpPr>
        <p:grpSpPr>
          <a:xfrm>
            <a:off x="0" y="13250"/>
            <a:ext cx="19010313" cy="1112119"/>
            <a:chOff x="-324644" y="2222500"/>
            <a:chExt cx="22261685" cy="1302327"/>
          </a:xfrm>
        </p:grpSpPr>
        <p:sp>
          <p:nvSpPr>
            <p:cNvPr id="30"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dirty="0"/>
            </a:p>
          </p:txBody>
        </p:sp>
        <p:sp>
          <p:nvSpPr>
            <p:cNvPr id="31" name="object 3"/>
            <p:cNvSpPr/>
            <p:nvPr/>
          </p:nvSpPr>
          <p:spPr>
            <a:xfrm>
              <a:off x="16363156" y="2222500"/>
              <a:ext cx="5573885"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dirty="0"/>
            </a:p>
          </p:txBody>
        </p:sp>
        <p:sp>
          <p:nvSpPr>
            <p:cNvPr id="3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dirty="0"/>
            </a:p>
          </p:txBody>
        </p:sp>
        <p:sp>
          <p:nvSpPr>
            <p:cNvPr id="34"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dirty="0"/>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34756" y="9461500"/>
            <a:ext cx="762000" cy="762000"/>
          </a:xfrm>
          <a:prstGeom prst="rect">
            <a:avLst/>
          </a:prstGeom>
        </p:spPr>
      </p:pic>
    </p:spTree>
    <p:extLst>
      <p:ext uri="{BB962C8B-B14F-4D97-AF65-F5344CB8AC3E}">
        <p14:creationId xmlns:p14="http://schemas.microsoft.com/office/powerpoint/2010/main" val="15129092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netic Fields - by Lifeliqe autor Michael Carter.pptx" id="{1CD8B0ED-503E-4F9D-BE1F-EA91A594AAD6}" vid="{DDA4976A-1FAE-4427-8059-0A415774D0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Magnetism Magnetic Fields</Template>
  <TotalTime>0</TotalTime>
  <Words>4504</Words>
  <Application>Microsoft Office PowerPoint</Application>
  <PresentationFormat>Custom</PresentationFormat>
  <Paragraphs>367</Paragraphs>
  <Slides>34</Slides>
  <Notes>34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34</vt:i4>
      </vt:variant>
    </vt:vector>
  </HeadingPairs>
  <TitlesOfParts>
    <vt:vector size="50" baseType="lpstr">
      <vt:lpstr>ＭＳ Ｐゴシック</vt:lpstr>
      <vt:lpstr>Arial</vt:lpstr>
      <vt:lpstr>Arial Narrow</vt:lpstr>
      <vt:lpstr>Calibri</vt:lpstr>
      <vt:lpstr>Calibri Light</vt:lpstr>
      <vt:lpstr>Century Gothic</vt:lpstr>
      <vt:lpstr>Constantia</vt:lpstr>
      <vt:lpstr>Corbel</vt:lpstr>
      <vt:lpstr>Palatino Linotype</vt:lpstr>
      <vt:lpstr>Segoe UI</vt:lpstr>
      <vt:lpstr>Segoe UI Black</vt:lpstr>
      <vt:lpstr>Segoe UI Semibold</vt:lpstr>
      <vt:lpstr>Source Sans Pro</vt:lpstr>
      <vt:lpstr>Source Sans Pro Light</vt:lpstr>
      <vt:lpstr>Tw Cen MT</vt:lpstr>
      <vt:lpstr>Office Theme</vt:lpstr>
      <vt:lpstr>PowerPoint Presentation</vt:lpstr>
      <vt:lpstr>PowerPoint Presentation</vt:lpstr>
      <vt:lpstr>PowerPoint Presentation</vt:lpstr>
      <vt:lpstr>Project analysis slide 2</vt:lpstr>
      <vt:lpstr>Project analysis slide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 is Power!</vt:lpstr>
      <vt:lpstr>Become an Expert In Your Child’s Disability</vt:lpstr>
      <vt:lpstr>Share What You Know With Others</vt:lpstr>
      <vt:lpstr>Build Positive Relationships</vt:lpstr>
      <vt:lpstr>Prepare for Meetings and Appointments</vt:lpstr>
      <vt:lpstr>Advocacy Skills &amp; Strategies</vt:lpstr>
      <vt:lpstr>“Show Me Where It Says That”</vt:lpstr>
      <vt:lpstr>Questions Can Be Powerful Tools</vt:lpstr>
      <vt:lpstr>Tips to Avoid the “NO!”</vt:lpstr>
      <vt:lpstr>Get the Data and Give the Data</vt:lpstr>
      <vt:lpstr>Important Advocacy Tips to Remember</vt:lpstr>
      <vt:lpstr>Expand Your Advocacy Reach</vt:lpstr>
      <vt:lpstr>Seek Advocacy &amp; Leadership Opportunities</vt:lpstr>
      <vt:lpstr>Seek Advocacy &amp; Leadership Opportunities</vt:lpstr>
      <vt:lpstr>Seek Advocacy &amp; Leadership Opportunities</vt:lpstr>
      <vt:lpstr>Tools &amp; Resources</vt:lpstr>
      <vt:lpstr>Webinar Recordings on ECAC Website &amp; YouTube Channel</vt:lpstr>
      <vt:lpstr>Survey Says?</vt:lpstr>
      <vt:lpstr>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2024-04-27T01:24:02Z</dcterms:created>
  <dcterms:modified xsi:type="dcterms:W3CDTF">2024-04-27T12:29:59Z</dcterms:modified>
</cp:coreProperties>
</file>